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63" r:id="rId5"/>
    <p:sldId id="428" r:id="rId6"/>
    <p:sldId id="429" r:id="rId7"/>
    <p:sldId id="281" r:id="rId8"/>
    <p:sldId id="410" r:id="rId9"/>
    <p:sldId id="411" r:id="rId10"/>
    <p:sldId id="419" r:id="rId11"/>
    <p:sldId id="415" r:id="rId12"/>
    <p:sldId id="420" r:id="rId13"/>
    <p:sldId id="421" r:id="rId14"/>
    <p:sldId id="422" r:id="rId15"/>
    <p:sldId id="423" r:id="rId16"/>
    <p:sldId id="424" r:id="rId17"/>
    <p:sldId id="425" r:id="rId18"/>
    <p:sldId id="430" r:id="rId19"/>
    <p:sldId id="431" r:id="rId20"/>
    <p:sldId id="412" r:id="rId21"/>
    <p:sldId id="416" r:id="rId22"/>
    <p:sldId id="426" r:id="rId23"/>
    <p:sldId id="434" r:id="rId24"/>
    <p:sldId id="435" r:id="rId25"/>
    <p:sldId id="284" r:id="rId26"/>
    <p:sldId id="269" r:id="rId27"/>
    <p:sldId id="285" r:id="rId28"/>
    <p:sldId id="286" r:id="rId29"/>
    <p:sldId id="267" r:id="rId30"/>
    <p:sldId id="279" r:id="rId31"/>
    <p:sldId id="442" r:id="rId32"/>
    <p:sldId id="413" r:id="rId33"/>
    <p:sldId id="417" r:id="rId34"/>
    <p:sldId id="441" r:id="rId35"/>
    <p:sldId id="436" r:id="rId36"/>
    <p:sldId id="437" r:id="rId37"/>
    <p:sldId id="414" r:id="rId38"/>
    <p:sldId id="418" r:id="rId39"/>
    <p:sldId id="438" r:id="rId40"/>
    <p:sldId id="439" r:id="rId41"/>
    <p:sldId id="440" r:id="rId42"/>
    <p:sldId id="259" r:id="rId43"/>
    <p:sldId id="409"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D35"/>
    <a:srgbClr val="436A5A"/>
    <a:srgbClr val="3D5C4D"/>
    <a:srgbClr val="006E56"/>
    <a:srgbClr val="007568"/>
    <a:srgbClr val="00725E"/>
    <a:srgbClr val="57A186"/>
    <a:srgbClr val="74D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77" autoAdjust="0"/>
  </p:normalViewPr>
  <p:slideViewPr>
    <p:cSldViewPr snapToGrid="0" snapToObjects="1">
      <p:cViewPr varScale="1">
        <p:scale>
          <a:sx n="74" d="100"/>
          <a:sy n="74" d="100"/>
        </p:scale>
        <p:origin x="26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 Nelson" userId="34ca71d7-2030-4cff-a3bc-b14db073f22e" providerId="ADAL" clId="{C7832208-2E10-46F9-AF1E-1664D8D1262B}"/>
    <pc:docChg chg="modSld">
      <pc:chgData name="Kari Nelson" userId="34ca71d7-2030-4cff-a3bc-b14db073f22e" providerId="ADAL" clId="{C7832208-2E10-46F9-AF1E-1664D8D1262B}" dt="2020-09-04T13:01:23.463" v="32" actId="6549"/>
      <pc:docMkLst>
        <pc:docMk/>
      </pc:docMkLst>
      <pc:sldChg chg="modNotesTx">
        <pc:chgData name="Kari Nelson" userId="34ca71d7-2030-4cff-a3bc-b14db073f22e" providerId="ADAL" clId="{C7832208-2E10-46F9-AF1E-1664D8D1262B}" dt="2020-09-04T12:59:22.215" v="0" actId="6549"/>
        <pc:sldMkLst>
          <pc:docMk/>
          <pc:sldMk cId="0" sldId="263"/>
        </pc:sldMkLst>
      </pc:sldChg>
      <pc:sldChg chg="modNotesTx">
        <pc:chgData name="Kari Nelson" userId="34ca71d7-2030-4cff-a3bc-b14db073f22e" providerId="ADAL" clId="{C7832208-2E10-46F9-AF1E-1664D8D1262B}" dt="2020-09-04T13:00:44.903" v="25" actId="6549"/>
        <pc:sldMkLst>
          <pc:docMk/>
          <pc:sldMk cId="1264609558" sldId="267"/>
        </pc:sldMkLst>
      </pc:sldChg>
      <pc:sldChg chg="modNotesTx">
        <pc:chgData name="Kari Nelson" userId="34ca71d7-2030-4cff-a3bc-b14db073f22e" providerId="ADAL" clId="{C7832208-2E10-46F9-AF1E-1664D8D1262B}" dt="2020-09-04T13:00:30.664" v="21" actId="6549"/>
        <pc:sldMkLst>
          <pc:docMk/>
          <pc:sldMk cId="3861584928" sldId="269"/>
        </pc:sldMkLst>
      </pc:sldChg>
      <pc:sldChg chg="modNotesTx">
        <pc:chgData name="Kari Nelson" userId="34ca71d7-2030-4cff-a3bc-b14db073f22e" providerId="ADAL" clId="{C7832208-2E10-46F9-AF1E-1664D8D1262B}" dt="2020-09-04T13:00:48.506" v="26" actId="6549"/>
        <pc:sldMkLst>
          <pc:docMk/>
          <pc:sldMk cId="532319240" sldId="279"/>
        </pc:sldMkLst>
      </pc:sldChg>
      <pc:sldChg chg="modNotesTx">
        <pc:chgData name="Kari Nelson" userId="34ca71d7-2030-4cff-a3bc-b14db073f22e" providerId="ADAL" clId="{C7832208-2E10-46F9-AF1E-1664D8D1262B}" dt="2020-09-04T12:59:28.283" v="2" actId="6549"/>
        <pc:sldMkLst>
          <pc:docMk/>
          <pc:sldMk cId="614778147" sldId="281"/>
        </pc:sldMkLst>
      </pc:sldChg>
      <pc:sldChg chg="modNotesTx">
        <pc:chgData name="Kari Nelson" userId="34ca71d7-2030-4cff-a3bc-b14db073f22e" providerId="ADAL" clId="{C7832208-2E10-46F9-AF1E-1664D8D1262B}" dt="2020-09-04T13:00:24.512" v="19" actId="6549"/>
        <pc:sldMkLst>
          <pc:docMk/>
          <pc:sldMk cId="1281840196" sldId="284"/>
        </pc:sldMkLst>
      </pc:sldChg>
      <pc:sldChg chg="modNotesTx">
        <pc:chgData name="Kari Nelson" userId="34ca71d7-2030-4cff-a3bc-b14db073f22e" providerId="ADAL" clId="{C7832208-2E10-46F9-AF1E-1664D8D1262B}" dt="2020-09-04T13:00:35.273" v="22" actId="6549"/>
        <pc:sldMkLst>
          <pc:docMk/>
          <pc:sldMk cId="3172894813" sldId="285"/>
        </pc:sldMkLst>
      </pc:sldChg>
      <pc:sldChg chg="modNotesTx">
        <pc:chgData name="Kari Nelson" userId="34ca71d7-2030-4cff-a3bc-b14db073f22e" providerId="ADAL" clId="{C7832208-2E10-46F9-AF1E-1664D8D1262B}" dt="2020-09-04T13:00:40.738" v="24" actId="6549"/>
        <pc:sldMkLst>
          <pc:docMk/>
          <pc:sldMk cId="3777790264" sldId="286"/>
        </pc:sldMkLst>
      </pc:sldChg>
      <pc:sldChg chg="modNotesTx">
        <pc:chgData name="Kari Nelson" userId="34ca71d7-2030-4cff-a3bc-b14db073f22e" providerId="ADAL" clId="{C7832208-2E10-46F9-AF1E-1664D8D1262B}" dt="2020-09-04T12:59:31.992" v="3" actId="6549"/>
        <pc:sldMkLst>
          <pc:docMk/>
          <pc:sldMk cId="2153177487" sldId="410"/>
        </pc:sldMkLst>
      </pc:sldChg>
      <pc:sldChg chg="modNotesTx">
        <pc:chgData name="Kari Nelson" userId="34ca71d7-2030-4cff-a3bc-b14db073f22e" providerId="ADAL" clId="{C7832208-2E10-46F9-AF1E-1664D8D1262B}" dt="2020-09-04T12:59:35.543" v="4" actId="6549"/>
        <pc:sldMkLst>
          <pc:docMk/>
          <pc:sldMk cId="3869065781" sldId="411"/>
        </pc:sldMkLst>
      </pc:sldChg>
      <pc:sldChg chg="modNotesTx">
        <pc:chgData name="Kari Nelson" userId="34ca71d7-2030-4cff-a3bc-b14db073f22e" providerId="ADAL" clId="{C7832208-2E10-46F9-AF1E-1664D8D1262B}" dt="2020-09-04T13:00:12.705" v="15" actId="6549"/>
        <pc:sldMkLst>
          <pc:docMk/>
          <pc:sldMk cId="3868064259" sldId="412"/>
        </pc:sldMkLst>
      </pc:sldChg>
      <pc:sldChg chg="modNotesTx">
        <pc:chgData name="Kari Nelson" userId="34ca71d7-2030-4cff-a3bc-b14db073f22e" providerId="ADAL" clId="{C7832208-2E10-46F9-AF1E-1664D8D1262B}" dt="2020-09-04T13:00:52.235" v="27" actId="6549"/>
        <pc:sldMkLst>
          <pc:docMk/>
          <pc:sldMk cId="3823248025" sldId="413"/>
        </pc:sldMkLst>
      </pc:sldChg>
      <pc:sldChg chg="modNotesTx">
        <pc:chgData name="Kari Nelson" userId="34ca71d7-2030-4cff-a3bc-b14db073f22e" providerId="ADAL" clId="{C7832208-2E10-46F9-AF1E-1664D8D1262B}" dt="2020-09-04T13:01:15.441" v="30" actId="6549"/>
        <pc:sldMkLst>
          <pc:docMk/>
          <pc:sldMk cId="2502878829" sldId="414"/>
        </pc:sldMkLst>
      </pc:sldChg>
      <pc:sldChg chg="modNotesTx">
        <pc:chgData name="Kari Nelson" userId="34ca71d7-2030-4cff-a3bc-b14db073f22e" providerId="ADAL" clId="{C7832208-2E10-46F9-AF1E-1664D8D1262B}" dt="2020-09-04T12:59:41.735" v="6" actId="6549"/>
        <pc:sldMkLst>
          <pc:docMk/>
          <pc:sldMk cId="1252948745" sldId="415"/>
        </pc:sldMkLst>
      </pc:sldChg>
      <pc:sldChg chg="modNotesTx">
        <pc:chgData name="Kari Nelson" userId="34ca71d7-2030-4cff-a3bc-b14db073f22e" providerId="ADAL" clId="{C7832208-2E10-46F9-AF1E-1664D8D1262B}" dt="2020-09-04T13:00:15.338" v="16" actId="6549"/>
        <pc:sldMkLst>
          <pc:docMk/>
          <pc:sldMk cId="1862098337" sldId="416"/>
        </pc:sldMkLst>
      </pc:sldChg>
      <pc:sldChg chg="modNotesTx">
        <pc:chgData name="Kari Nelson" userId="34ca71d7-2030-4cff-a3bc-b14db073f22e" providerId="ADAL" clId="{C7832208-2E10-46F9-AF1E-1664D8D1262B}" dt="2020-09-04T13:00:56.133" v="28" actId="6549"/>
        <pc:sldMkLst>
          <pc:docMk/>
          <pc:sldMk cId="3527934328" sldId="417"/>
        </pc:sldMkLst>
      </pc:sldChg>
      <pc:sldChg chg="modNotesTx">
        <pc:chgData name="Kari Nelson" userId="34ca71d7-2030-4cff-a3bc-b14db073f22e" providerId="ADAL" clId="{C7832208-2E10-46F9-AF1E-1664D8D1262B}" dt="2020-09-04T12:59:38.632" v="5" actId="6549"/>
        <pc:sldMkLst>
          <pc:docMk/>
          <pc:sldMk cId="243843873" sldId="419"/>
        </pc:sldMkLst>
      </pc:sldChg>
      <pc:sldChg chg="modNotesTx">
        <pc:chgData name="Kari Nelson" userId="34ca71d7-2030-4cff-a3bc-b14db073f22e" providerId="ADAL" clId="{C7832208-2E10-46F9-AF1E-1664D8D1262B}" dt="2020-09-04T12:59:44.507" v="7" actId="6549"/>
        <pc:sldMkLst>
          <pc:docMk/>
          <pc:sldMk cId="89082963" sldId="420"/>
        </pc:sldMkLst>
      </pc:sldChg>
      <pc:sldChg chg="modNotesTx">
        <pc:chgData name="Kari Nelson" userId="34ca71d7-2030-4cff-a3bc-b14db073f22e" providerId="ADAL" clId="{C7832208-2E10-46F9-AF1E-1664D8D1262B}" dt="2020-09-04T12:59:48.029" v="8" actId="6549"/>
        <pc:sldMkLst>
          <pc:docMk/>
          <pc:sldMk cId="2567971846" sldId="421"/>
        </pc:sldMkLst>
      </pc:sldChg>
      <pc:sldChg chg="modNotesTx">
        <pc:chgData name="Kari Nelson" userId="34ca71d7-2030-4cff-a3bc-b14db073f22e" providerId="ADAL" clId="{C7832208-2E10-46F9-AF1E-1664D8D1262B}" dt="2020-09-04T12:59:51.836" v="9" actId="6549"/>
        <pc:sldMkLst>
          <pc:docMk/>
          <pc:sldMk cId="288875890" sldId="422"/>
        </pc:sldMkLst>
      </pc:sldChg>
      <pc:sldChg chg="modNotesTx">
        <pc:chgData name="Kari Nelson" userId="34ca71d7-2030-4cff-a3bc-b14db073f22e" providerId="ADAL" clId="{C7832208-2E10-46F9-AF1E-1664D8D1262B}" dt="2020-09-04T12:59:54.810" v="10" actId="6549"/>
        <pc:sldMkLst>
          <pc:docMk/>
          <pc:sldMk cId="1189522671" sldId="423"/>
        </pc:sldMkLst>
      </pc:sldChg>
      <pc:sldChg chg="modNotesTx">
        <pc:chgData name="Kari Nelson" userId="34ca71d7-2030-4cff-a3bc-b14db073f22e" providerId="ADAL" clId="{C7832208-2E10-46F9-AF1E-1664D8D1262B}" dt="2020-09-04T13:00:00.500" v="11" actId="6549"/>
        <pc:sldMkLst>
          <pc:docMk/>
          <pc:sldMk cId="1429809845" sldId="424"/>
        </pc:sldMkLst>
      </pc:sldChg>
      <pc:sldChg chg="modNotesTx">
        <pc:chgData name="Kari Nelson" userId="34ca71d7-2030-4cff-a3bc-b14db073f22e" providerId="ADAL" clId="{C7832208-2E10-46F9-AF1E-1664D8D1262B}" dt="2020-09-04T13:00:03.085" v="12" actId="6549"/>
        <pc:sldMkLst>
          <pc:docMk/>
          <pc:sldMk cId="192831122" sldId="425"/>
        </pc:sldMkLst>
      </pc:sldChg>
      <pc:sldChg chg="modNotesTx">
        <pc:chgData name="Kari Nelson" userId="34ca71d7-2030-4cff-a3bc-b14db073f22e" providerId="ADAL" clId="{C7832208-2E10-46F9-AF1E-1664D8D1262B}" dt="2020-09-04T12:59:26.179" v="1" actId="6549"/>
        <pc:sldMkLst>
          <pc:docMk/>
          <pc:sldMk cId="3688193666" sldId="429"/>
        </pc:sldMkLst>
      </pc:sldChg>
      <pc:sldChg chg="modNotesTx">
        <pc:chgData name="Kari Nelson" userId="34ca71d7-2030-4cff-a3bc-b14db073f22e" providerId="ADAL" clId="{C7832208-2E10-46F9-AF1E-1664D8D1262B}" dt="2020-09-04T13:00:09.715" v="14" actId="6549"/>
        <pc:sldMkLst>
          <pc:docMk/>
          <pc:sldMk cId="996295420" sldId="431"/>
        </pc:sldMkLst>
      </pc:sldChg>
      <pc:sldChg chg="modNotesTx">
        <pc:chgData name="Kari Nelson" userId="34ca71d7-2030-4cff-a3bc-b14db073f22e" providerId="ADAL" clId="{C7832208-2E10-46F9-AF1E-1664D8D1262B}" dt="2020-09-04T13:00:18.471" v="17" actId="6549"/>
        <pc:sldMkLst>
          <pc:docMk/>
          <pc:sldMk cId="2587283470" sldId="434"/>
        </pc:sldMkLst>
      </pc:sldChg>
      <pc:sldChg chg="modNotesTx">
        <pc:chgData name="Kari Nelson" userId="34ca71d7-2030-4cff-a3bc-b14db073f22e" providerId="ADAL" clId="{C7832208-2E10-46F9-AF1E-1664D8D1262B}" dt="2020-09-04T13:00:21.112" v="18" actId="6549"/>
        <pc:sldMkLst>
          <pc:docMk/>
          <pc:sldMk cId="3580651838" sldId="435"/>
        </pc:sldMkLst>
      </pc:sldChg>
      <pc:sldChg chg="modNotesTx">
        <pc:chgData name="Kari Nelson" userId="34ca71d7-2030-4cff-a3bc-b14db073f22e" providerId="ADAL" clId="{C7832208-2E10-46F9-AF1E-1664D8D1262B}" dt="2020-09-04T13:01:19.432" v="31" actId="6549"/>
        <pc:sldMkLst>
          <pc:docMk/>
          <pc:sldMk cId="1476331508" sldId="438"/>
        </pc:sldMkLst>
      </pc:sldChg>
      <pc:sldChg chg="modNotesTx">
        <pc:chgData name="Kari Nelson" userId="34ca71d7-2030-4cff-a3bc-b14db073f22e" providerId="ADAL" clId="{C7832208-2E10-46F9-AF1E-1664D8D1262B}" dt="2020-09-04T13:01:23.463" v="32" actId="6549"/>
        <pc:sldMkLst>
          <pc:docMk/>
          <pc:sldMk cId="2767999045" sldId="440"/>
        </pc:sldMkLst>
      </pc:sldChg>
      <pc:sldChg chg="modNotesTx">
        <pc:chgData name="Kari Nelson" userId="34ca71d7-2030-4cff-a3bc-b14db073f22e" providerId="ADAL" clId="{C7832208-2E10-46F9-AF1E-1664D8D1262B}" dt="2020-09-04T13:01:09.913" v="29" actId="6549"/>
        <pc:sldMkLst>
          <pc:docMk/>
          <pc:sldMk cId="4112865098" sldId="4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1F0188-0F5B-46DB-847A-44F7AD2A2571}" type="datetimeFigureOut">
              <a:rPr lang="en-US" smtClean="0"/>
              <a:t>9/10/2020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E1B5AB-AE23-4EBB-AE6A-189606E3BB89}" type="slidenum">
              <a:rPr lang="en-US" smtClean="0"/>
              <a:t>‹#›</a:t>
            </a:fld>
            <a:endParaRPr lang="en-US"/>
          </a:p>
        </p:txBody>
      </p:sp>
    </p:spTree>
    <p:extLst>
      <p:ext uri="{BB962C8B-B14F-4D97-AF65-F5344CB8AC3E}">
        <p14:creationId xmlns:p14="http://schemas.microsoft.com/office/powerpoint/2010/main" val="67933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B5AB-AE23-4EBB-AE6A-189606E3BB89}" type="slidenum">
              <a:rPr lang="en-US" smtClean="0"/>
              <a:t>1</a:t>
            </a:fld>
            <a:endParaRPr lang="en-US"/>
          </a:p>
        </p:txBody>
      </p:sp>
    </p:spTree>
    <p:extLst>
      <p:ext uri="{BB962C8B-B14F-4D97-AF65-F5344CB8AC3E}">
        <p14:creationId xmlns:p14="http://schemas.microsoft.com/office/powerpoint/2010/main" val="316506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10</a:t>
            </a:fld>
            <a:endParaRPr lang="en-US"/>
          </a:p>
        </p:txBody>
      </p:sp>
    </p:spTree>
    <p:extLst>
      <p:ext uri="{BB962C8B-B14F-4D97-AF65-F5344CB8AC3E}">
        <p14:creationId xmlns:p14="http://schemas.microsoft.com/office/powerpoint/2010/main" val="212870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11</a:t>
            </a:fld>
            <a:endParaRPr lang="en-US"/>
          </a:p>
        </p:txBody>
      </p:sp>
    </p:spTree>
    <p:extLst>
      <p:ext uri="{BB962C8B-B14F-4D97-AF65-F5344CB8AC3E}">
        <p14:creationId xmlns:p14="http://schemas.microsoft.com/office/powerpoint/2010/main" val="353863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12</a:t>
            </a:fld>
            <a:endParaRPr lang="en-US"/>
          </a:p>
        </p:txBody>
      </p:sp>
    </p:spTree>
    <p:extLst>
      <p:ext uri="{BB962C8B-B14F-4D97-AF65-F5344CB8AC3E}">
        <p14:creationId xmlns:p14="http://schemas.microsoft.com/office/powerpoint/2010/main" val="200380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13</a:t>
            </a:fld>
            <a:endParaRPr lang="en-US"/>
          </a:p>
        </p:txBody>
      </p:sp>
    </p:spTree>
    <p:extLst>
      <p:ext uri="{BB962C8B-B14F-4D97-AF65-F5344CB8AC3E}">
        <p14:creationId xmlns:p14="http://schemas.microsoft.com/office/powerpoint/2010/main" val="225055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14</a:t>
            </a:fld>
            <a:endParaRPr lang="en-US"/>
          </a:p>
        </p:txBody>
      </p:sp>
    </p:spTree>
    <p:extLst>
      <p:ext uri="{BB962C8B-B14F-4D97-AF65-F5344CB8AC3E}">
        <p14:creationId xmlns:p14="http://schemas.microsoft.com/office/powerpoint/2010/main" val="304002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15</a:t>
            </a:fld>
            <a:endParaRPr lang="en-US"/>
          </a:p>
        </p:txBody>
      </p:sp>
    </p:spTree>
    <p:extLst>
      <p:ext uri="{BB962C8B-B14F-4D97-AF65-F5344CB8AC3E}">
        <p14:creationId xmlns:p14="http://schemas.microsoft.com/office/powerpoint/2010/main" val="368207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16</a:t>
            </a:fld>
            <a:endParaRPr lang="en-US"/>
          </a:p>
        </p:txBody>
      </p:sp>
    </p:spTree>
    <p:extLst>
      <p:ext uri="{BB962C8B-B14F-4D97-AF65-F5344CB8AC3E}">
        <p14:creationId xmlns:p14="http://schemas.microsoft.com/office/powerpoint/2010/main" val="233785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17</a:t>
            </a:fld>
            <a:endParaRPr lang="en-US"/>
          </a:p>
        </p:txBody>
      </p:sp>
    </p:spTree>
    <p:extLst>
      <p:ext uri="{BB962C8B-B14F-4D97-AF65-F5344CB8AC3E}">
        <p14:creationId xmlns:p14="http://schemas.microsoft.com/office/powerpoint/2010/main" val="917631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18</a:t>
            </a:fld>
            <a:endParaRPr lang="en-US"/>
          </a:p>
        </p:txBody>
      </p:sp>
    </p:spTree>
    <p:extLst>
      <p:ext uri="{BB962C8B-B14F-4D97-AF65-F5344CB8AC3E}">
        <p14:creationId xmlns:p14="http://schemas.microsoft.com/office/powerpoint/2010/main" val="13951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19</a:t>
            </a:fld>
            <a:endParaRPr lang="en-US"/>
          </a:p>
        </p:txBody>
      </p:sp>
    </p:spTree>
    <p:extLst>
      <p:ext uri="{BB962C8B-B14F-4D97-AF65-F5344CB8AC3E}">
        <p14:creationId xmlns:p14="http://schemas.microsoft.com/office/powerpoint/2010/main" val="405186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2</a:t>
            </a:fld>
            <a:endParaRPr lang="en-US"/>
          </a:p>
        </p:txBody>
      </p:sp>
    </p:spTree>
    <p:extLst>
      <p:ext uri="{BB962C8B-B14F-4D97-AF65-F5344CB8AC3E}">
        <p14:creationId xmlns:p14="http://schemas.microsoft.com/office/powerpoint/2010/main" val="3946399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20</a:t>
            </a:fld>
            <a:endParaRPr lang="en-US"/>
          </a:p>
        </p:txBody>
      </p:sp>
    </p:spTree>
    <p:extLst>
      <p:ext uri="{BB962C8B-B14F-4D97-AF65-F5344CB8AC3E}">
        <p14:creationId xmlns:p14="http://schemas.microsoft.com/office/powerpoint/2010/main" val="3281308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21</a:t>
            </a:fld>
            <a:endParaRPr lang="en-US"/>
          </a:p>
        </p:txBody>
      </p:sp>
    </p:spTree>
    <p:extLst>
      <p:ext uri="{BB962C8B-B14F-4D97-AF65-F5344CB8AC3E}">
        <p14:creationId xmlns:p14="http://schemas.microsoft.com/office/powerpoint/2010/main" val="126060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B5AB-AE23-4EBB-AE6A-189606E3BB89}" type="slidenum">
              <a:rPr lang="en-US" smtClean="0"/>
              <a:t>22</a:t>
            </a:fld>
            <a:endParaRPr lang="en-US"/>
          </a:p>
        </p:txBody>
      </p:sp>
    </p:spTree>
    <p:extLst>
      <p:ext uri="{BB962C8B-B14F-4D97-AF65-F5344CB8AC3E}">
        <p14:creationId xmlns:p14="http://schemas.microsoft.com/office/powerpoint/2010/main" val="1097812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B5AB-AE23-4EBB-AE6A-189606E3BB89}" type="slidenum">
              <a:rPr lang="en-US" smtClean="0"/>
              <a:t>23</a:t>
            </a:fld>
            <a:endParaRPr lang="en-US"/>
          </a:p>
        </p:txBody>
      </p:sp>
    </p:spTree>
    <p:extLst>
      <p:ext uri="{BB962C8B-B14F-4D97-AF65-F5344CB8AC3E}">
        <p14:creationId xmlns:p14="http://schemas.microsoft.com/office/powerpoint/2010/main" val="2646639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B5AB-AE23-4EBB-AE6A-189606E3BB89}" type="slidenum">
              <a:rPr lang="en-US" smtClean="0"/>
              <a:t>24</a:t>
            </a:fld>
            <a:endParaRPr lang="en-US"/>
          </a:p>
        </p:txBody>
      </p:sp>
    </p:spTree>
    <p:extLst>
      <p:ext uri="{BB962C8B-B14F-4D97-AF65-F5344CB8AC3E}">
        <p14:creationId xmlns:p14="http://schemas.microsoft.com/office/powerpoint/2010/main" val="1307245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B5AB-AE23-4EBB-AE6A-189606E3BB89}" type="slidenum">
              <a:rPr lang="en-US" smtClean="0"/>
              <a:t>25</a:t>
            </a:fld>
            <a:endParaRPr lang="en-US"/>
          </a:p>
        </p:txBody>
      </p:sp>
    </p:spTree>
    <p:extLst>
      <p:ext uri="{BB962C8B-B14F-4D97-AF65-F5344CB8AC3E}">
        <p14:creationId xmlns:p14="http://schemas.microsoft.com/office/powerpoint/2010/main" val="273995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B5AB-AE23-4EBB-AE6A-189606E3BB89}" type="slidenum">
              <a:rPr lang="en-US" smtClean="0"/>
              <a:t>26</a:t>
            </a:fld>
            <a:endParaRPr lang="en-US"/>
          </a:p>
        </p:txBody>
      </p:sp>
    </p:spTree>
    <p:extLst>
      <p:ext uri="{BB962C8B-B14F-4D97-AF65-F5344CB8AC3E}">
        <p14:creationId xmlns:p14="http://schemas.microsoft.com/office/powerpoint/2010/main" val="2350466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D4E1B5AB-AE23-4EBB-AE6A-189606E3BB89}" type="slidenum">
              <a:rPr lang="en-US" smtClean="0"/>
              <a:t>27</a:t>
            </a:fld>
            <a:endParaRPr lang="en-US"/>
          </a:p>
        </p:txBody>
      </p:sp>
    </p:spTree>
    <p:extLst>
      <p:ext uri="{BB962C8B-B14F-4D97-AF65-F5344CB8AC3E}">
        <p14:creationId xmlns:p14="http://schemas.microsoft.com/office/powerpoint/2010/main" val="10148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28</a:t>
            </a:fld>
            <a:endParaRPr lang="en-US"/>
          </a:p>
        </p:txBody>
      </p:sp>
    </p:spTree>
    <p:extLst>
      <p:ext uri="{BB962C8B-B14F-4D97-AF65-F5344CB8AC3E}">
        <p14:creationId xmlns:p14="http://schemas.microsoft.com/office/powerpoint/2010/main" val="3672628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29</a:t>
            </a:fld>
            <a:endParaRPr lang="en-US"/>
          </a:p>
        </p:txBody>
      </p:sp>
    </p:spTree>
    <p:extLst>
      <p:ext uri="{BB962C8B-B14F-4D97-AF65-F5344CB8AC3E}">
        <p14:creationId xmlns:p14="http://schemas.microsoft.com/office/powerpoint/2010/main" val="397512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a:t>
            </a:fld>
            <a:endParaRPr lang="en-US"/>
          </a:p>
        </p:txBody>
      </p:sp>
    </p:spTree>
    <p:extLst>
      <p:ext uri="{BB962C8B-B14F-4D97-AF65-F5344CB8AC3E}">
        <p14:creationId xmlns:p14="http://schemas.microsoft.com/office/powerpoint/2010/main" val="105065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30</a:t>
            </a:fld>
            <a:endParaRPr lang="en-US"/>
          </a:p>
        </p:txBody>
      </p:sp>
    </p:spTree>
    <p:extLst>
      <p:ext uri="{BB962C8B-B14F-4D97-AF65-F5344CB8AC3E}">
        <p14:creationId xmlns:p14="http://schemas.microsoft.com/office/powerpoint/2010/main" val="2375439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31</a:t>
            </a:fld>
            <a:endParaRPr lang="en-US"/>
          </a:p>
        </p:txBody>
      </p:sp>
    </p:spTree>
    <p:extLst>
      <p:ext uri="{BB962C8B-B14F-4D97-AF65-F5344CB8AC3E}">
        <p14:creationId xmlns:p14="http://schemas.microsoft.com/office/powerpoint/2010/main" val="570936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32</a:t>
            </a:fld>
            <a:endParaRPr lang="en-US"/>
          </a:p>
        </p:txBody>
      </p:sp>
    </p:spTree>
    <p:extLst>
      <p:ext uri="{BB962C8B-B14F-4D97-AF65-F5344CB8AC3E}">
        <p14:creationId xmlns:p14="http://schemas.microsoft.com/office/powerpoint/2010/main" val="1493419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33</a:t>
            </a:fld>
            <a:endParaRPr lang="en-US"/>
          </a:p>
        </p:txBody>
      </p:sp>
    </p:spTree>
    <p:extLst>
      <p:ext uri="{BB962C8B-B14F-4D97-AF65-F5344CB8AC3E}">
        <p14:creationId xmlns:p14="http://schemas.microsoft.com/office/powerpoint/2010/main" val="1419765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34</a:t>
            </a:fld>
            <a:endParaRPr lang="en-US"/>
          </a:p>
        </p:txBody>
      </p:sp>
    </p:spTree>
    <p:extLst>
      <p:ext uri="{BB962C8B-B14F-4D97-AF65-F5344CB8AC3E}">
        <p14:creationId xmlns:p14="http://schemas.microsoft.com/office/powerpoint/2010/main" val="2892985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35</a:t>
            </a:fld>
            <a:endParaRPr lang="en-US"/>
          </a:p>
        </p:txBody>
      </p:sp>
    </p:spTree>
    <p:extLst>
      <p:ext uri="{BB962C8B-B14F-4D97-AF65-F5344CB8AC3E}">
        <p14:creationId xmlns:p14="http://schemas.microsoft.com/office/powerpoint/2010/main" val="1086201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36</a:t>
            </a:fld>
            <a:endParaRPr lang="en-US"/>
          </a:p>
        </p:txBody>
      </p:sp>
    </p:spTree>
    <p:extLst>
      <p:ext uri="{BB962C8B-B14F-4D97-AF65-F5344CB8AC3E}">
        <p14:creationId xmlns:p14="http://schemas.microsoft.com/office/powerpoint/2010/main" val="2978038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37</a:t>
            </a:fld>
            <a:endParaRPr lang="en-US"/>
          </a:p>
        </p:txBody>
      </p:sp>
    </p:spTree>
    <p:extLst>
      <p:ext uri="{BB962C8B-B14F-4D97-AF65-F5344CB8AC3E}">
        <p14:creationId xmlns:p14="http://schemas.microsoft.com/office/powerpoint/2010/main" val="272566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38</a:t>
            </a:fld>
            <a:endParaRPr lang="en-US"/>
          </a:p>
        </p:txBody>
      </p:sp>
    </p:spTree>
    <p:extLst>
      <p:ext uri="{BB962C8B-B14F-4D97-AF65-F5344CB8AC3E}">
        <p14:creationId xmlns:p14="http://schemas.microsoft.com/office/powerpoint/2010/main" val="201430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B5AB-AE23-4EBB-AE6A-189606E3BB89}" type="slidenum">
              <a:rPr lang="en-US" smtClean="0"/>
              <a:t>39</a:t>
            </a:fld>
            <a:endParaRPr lang="en-US"/>
          </a:p>
        </p:txBody>
      </p:sp>
    </p:spTree>
    <p:extLst>
      <p:ext uri="{BB962C8B-B14F-4D97-AF65-F5344CB8AC3E}">
        <p14:creationId xmlns:p14="http://schemas.microsoft.com/office/powerpoint/2010/main" val="369117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465887">
              <a:spcBef>
                <a:spcPct val="20000"/>
              </a:spcBef>
              <a:spcAft>
                <a:spcPts val="611"/>
              </a:spcAft>
              <a:buFont typeface="Arial"/>
              <a:buNone/>
              <a:defRPr/>
            </a:pPr>
            <a:endParaRPr lang="en-US" dirty="0">
              <a:solidFill>
                <a:prstClr val="black"/>
              </a:solidFill>
              <a:latin typeface="Arial"/>
            </a:endParaRPr>
          </a:p>
          <a:p>
            <a:pPr marL="0" indent="0" algn="just" defTabSz="465887">
              <a:spcBef>
                <a:spcPct val="20000"/>
              </a:spcBef>
              <a:spcAft>
                <a:spcPts val="611"/>
              </a:spcAft>
              <a:buFont typeface="Arial"/>
              <a:buNone/>
              <a:defRPr/>
            </a:pPr>
            <a:endParaRPr lang="en-US" dirty="0">
              <a:solidFill>
                <a:prstClr val="black"/>
              </a:solidFill>
              <a:latin typeface="Arial"/>
            </a:endParaRPr>
          </a:p>
          <a:p>
            <a:endParaRPr lang="en-US" dirty="0"/>
          </a:p>
          <a:p>
            <a:endParaRPr lang="en-US" dirty="0"/>
          </a:p>
        </p:txBody>
      </p:sp>
      <p:sp>
        <p:nvSpPr>
          <p:cNvPr id="4" name="Slide Number Placeholder 3"/>
          <p:cNvSpPr>
            <a:spLocks noGrp="1"/>
          </p:cNvSpPr>
          <p:nvPr>
            <p:ph type="sldNum" sz="quarter" idx="10"/>
          </p:nvPr>
        </p:nvSpPr>
        <p:spPr/>
        <p:txBody>
          <a:bodyPr/>
          <a:lstStyle/>
          <a:p>
            <a:fld id="{2A1115A5-E9D6-4E3B-8B15-BBD85BDF77BD}" type="slidenum">
              <a:rPr lang="en-US" smtClean="0"/>
              <a:t>4</a:t>
            </a:fld>
            <a:endParaRPr lang="en-US"/>
          </a:p>
        </p:txBody>
      </p:sp>
    </p:spTree>
    <p:extLst>
      <p:ext uri="{BB962C8B-B14F-4D97-AF65-F5344CB8AC3E}">
        <p14:creationId xmlns:p14="http://schemas.microsoft.com/office/powerpoint/2010/main" val="358619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46132-E330-453F-9F2F-D3FE38BB1351}" type="slidenum">
              <a:rPr lang="en-US" smtClean="0"/>
              <a:t>40</a:t>
            </a:fld>
            <a:endParaRPr lang="en-US" dirty="0"/>
          </a:p>
        </p:txBody>
      </p:sp>
    </p:spTree>
    <p:extLst>
      <p:ext uri="{BB962C8B-B14F-4D97-AF65-F5344CB8AC3E}">
        <p14:creationId xmlns:p14="http://schemas.microsoft.com/office/powerpoint/2010/main" val="2124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5</a:t>
            </a:fld>
            <a:endParaRPr lang="en-US"/>
          </a:p>
        </p:txBody>
      </p:sp>
    </p:spTree>
    <p:extLst>
      <p:ext uri="{BB962C8B-B14F-4D97-AF65-F5344CB8AC3E}">
        <p14:creationId xmlns:p14="http://schemas.microsoft.com/office/powerpoint/2010/main" val="34153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6</a:t>
            </a:fld>
            <a:endParaRPr lang="en-US"/>
          </a:p>
        </p:txBody>
      </p:sp>
    </p:spTree>
    <p:extLst>
      <p:ext uri="{BB962C8B-B14F-4D97-AF65-F5344CB8AC3E}">
        <p14:creationId xmlns:p14="http://schemas.microsoft.com/office/powerpoint/2010/main" val="386051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7</a:t>
            </a:fld>
            <a:endParaRPr lang="en-US"/>
          </a:p>
        </p:txBody>
      </p:sp>
    </p:spTree>
    <p:extLst>
      <p:ext uri="{BB962C8B-B14F-4D97-AF65-F5344CB8AC3E}">
        <p14:creationId xmlns:p14="http://schemas.microsoft.com/office/powerpoint/2010/main" val="210575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8</a:t>
            </a:fld>
            <a:endParaRPr lang="en-US"/>
          </a:p>
        </p:txBody>
      </p:sp>
    </p:spTree>
    <p:extLst>
      <p:ext uri="{BB962C8B-B14F-4D97-AF65-F5344CB8AC3E}">
        <p14:creationId xmlns:p14="http://schemas.microsoft.com/office/powerpoint/2010/main" val="107622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E1B5AB-AE23-4EBB-AE6A-189606E3BB89}" type="slidenum">
              <a:rPr lang="en-US" smtClean="0"/>
              <a:t>9</a:t>
            </a:fld>
            <a:endParaRPr lang="en-US"/>
          </a:p>
        </p:txBody>
      </p:sp>
    </p:spTree>
    <p:extLst>
      <p:ext uri="{BB962C8B-B14F-4D97-AF65-F5344CB8AC3E}">
        <p14:creationId xmlns:p14="http://schemas.microsoft.com/office/powerpoint/2010/main" val="750889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 Sub Heading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912520"/>
            <a:ext cx="8229600" cy="830110"/>
          </a:xfrm>
          <a:prstGeom prst="rect">
            <a:avLst/>
          </a:prstGeom>
        </p:spPr>
        <p:txBody>
          <a:bodyPr vert="horz" lIns="91440" tIns="45720" rIns="91440" bIns="45720" rtlCol="0" anchor="t">
            <a:noAutofit/>
          </a:bodyPr>
          <a:lstStyle>
            <a:lvl1pPr algn="ctr">
              <a:defRPr>
                <a:solidFill>
                  <a:schemeClr val="tx2"/>
                </a:solidFill>
              </a:defRPr>
            </a:lvl1pPr>
          </a:lstStyle>
          <a:p>
            <a:r>
              <a:rPr lang="en-US" dirty="0"/>
              <a:t>Heading</a:t>
            </a:r>
          </a:p>
        </p:txBody>
      </p:sp>
      <p:sp>
        <p:nvSpPr>
          <p:cNvPr id="12" name="Text Placeholder 11"/>
          <p:cNvSpPr>
            <a:spLocks noGrp="1"/>
          </p:cNvSpPr>
          <p:nvPr>
            <p:ph type="body" sz="quarter" idx="10"/>
          </p:nvPr>
        </p:nvSpPr>
        <p:spPr>
          <a:xfrm>
            <a:off x="457200" y="2305050"/>
            <a:ext cx="8229600" cy="4157663"/>
          </a:xfrm>
        </p:spPr>
        <p:txBody>
          <a:bodyPr/>
          <a:lstStyle>
            <a:lvl1pPr algn="just">
              <a:defRPr>
                <a:solidFill>
                  <a:schemeClr val="tx1"/>
                </a:solidFill>
              </a:defRPr>
            </a:lvl1pPr>
            <a:lvl2pPr algn="just">
              <a:defRPr/>
            </a:lvl2pPr>
          </a:lstStyle>
          <a:p>
            <a:pPr lvl="0"/>
            <a:r>
              <a:rPr lang="en-US" dirty="0"/>
              <a:t>Click to edit Master text styles</a:t>
            </a:r>
          </a:p>
          <a:p>
            <a:pPr lvl="1"/>
            <a:r>
              <a:rPr lang="en-US" dirty="0"/>
              <a:t>Second level</a:t>
            </a:r>
          </a:p>
        </p:txBody>
      </p:sp>
      <p:sp>
        <p:nvSpPr>
          <p:cNvPr id="8" name="Text Placeholder 7"/>
          <p:cNvSpPr>
            <a:spLocks noGrp="1"/>
          </p:cNvSpPr>
          <p:nvPr>
            <p:ph type="body" sz="quarter" idx="11"/>
          </p:nvPr>
        </p:nvSpPr>
        <p:spPr>
          <a:xfrm>
            <a:off x="457200" y="1742630"/>
            <a:ext cx="8229600" cy="404812"/>
          </a:xfrm>
        </p:spPr>
        <p:txBody>
          <a:bodyPr wrap="none">
            <a:normAutofit/>
          </a:bodyPr>
          <a:lstStyle>
            <a:lvl1pPr algn="ctr">
              <a:buFontTx/>
              <a:buNone/>
              <a:defRPr sz="1600" cap="all" spc="300">
                <a:solidFill>
                  <a:schemeClr val="accent1"/>
                </a:solidFill>
              </a:defRPr>
            </a:lvl1pPr>
            <a:lvl2pPr>
              <a:buNone/>
              <a:defRPr/>
            </a:lvl2pPr>
          </a:lstStyle>
          <a:p>
            <a:pPr lvl="0"/>
            <a:r>
              <a:rPr lang="en-US" dirty="0"/>
              <a:t>Click to edit Master text styles</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eading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912520"/>
            <a:ext cx="8229600" cy="830110"/>
          </a:xfrm>
          <a:prstGeom prst="rect">
            <a:avLst/>
          </a:prstGeom>
        </p:spPr>
        <p:txBody>
          <a:bodyPr vert="horz" lIns="91440" tIns="45720" rIns="91440" bIns="45720" rtlCol="0" anchor="t">
            <a:noAutofit/>
          </a:bodyPr>
          <a:lstStyle>
            <a:lvl1pPr algn="ctr">
              <a:defRPr>
                <a:solidFill>
                  <a:schemeClr val="tx2"/>
                </a:solidFill>
              </a:defRPr>
            </a:lvl1pPr>
          </a:lstStyle>
          <a:p>
            <a:r>
              <a:rPr lang="en-US" dirty="0"/>
              <a:t>Heading</a:t>
            </a:r>
          </a:p>
        </p:txBody>
      </p:sp>
      <p:sp>
        <p:nvSpPr>
          <p:cNvPr id="12" name="Text Placeholder 11"/>
          <p:cNvSpPr>
            <a:spLocks noGrp="1"/>
          </p:cNvSpPr>
          <p:nvPr>
            <p:ph type="body" sz="quarter" idx="10"/>
          </p:nvPr>
        </p:nvSpPr>
        <p:spPr>
          <a:xfrm>
            <a:off x="457200" y="1742630"/>
            <a:ext cx="8229600" cy="4720084"/>
          </a:xfrm>
        </p:spPr>
        <p:txBody>
          <a:bodyPr/>
          <a:lstStyle>
            <a:lvl1pPr algn="just">
              <a:spcAft>
                <a:spcPts val="600"/>
              </a:spcAft>
              <a:defRPr>
                <a:solidFill>
                  <a:schemeClr val="tx1"/>
                </a:solidFill>
              </a:defRPr>
            </a:lvl1pPr>
            <a:lvl2pPr algn="just">
              <a:spcAft>
                <a:spcPts val="600"/>
              </a:spcAft>
              <a:defRPr/>
            </a:lvl2pPr>
          </a:lstStyle>
          <a:p>
            <a:pPr lvl="0"/>
            <a:r>
              <a:rPr lang="en-US" dirty="0"/>
              <a:t>Click to edit Master text styles</a:t>
            </a:r>
          </a:p>
          <a:p>
            <a:pPr lvl="1"/>
            <a:r>
              <a:rPr lang="en-US" dirty="0"/>
              <a:t>Second level</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Slide: Logo">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105480"/>
            <a:ext cx="9143999" cy="1936243"/>
          </a:xfrm>
        </p:spPr>
        <p:txBody>
          <a:bodyPr wrap="square" anchor="t"/>
          <a:lstStyle>
            <a:lvl1pPr algn="ctr">
              <a:defRPr sz="4800" b="0">
                <a:solidFill>
                  <a:schemeClr val="bg1"/>
                </a:solidFill>
                <a:latin typeface="Georgia"/>
                <a:cs typeface="Georgia"/>
              </a:defRPr>
            </a:lvl1pPr>
          </a:lstStyle>
          <a:p>
            <a:r>
              <a:rPr lang="en-US" dirty="0"/>
              <a:t>Type the Title of the Presentation Here</a:t>
            </a:r>
          </a:p>
        </p:txBody>
      </p:sp>
      <p:sp>
        <p:nvSpPr>
          <p:cNvPr id="3" name="Subtitle 2"/>
          <p:cNvSpPr>
            <a:spLocks noGrp="1"/>
          </p:cNvSpPr>
          <p:nvPr>
            <p:ph type="subTitle" idx="1" hasCustomPrompt="1"/>
          </p:nvPr>
        </p:nvSpPr>
        <p:spPr>
          <a:xfrm>
            <a:off x="551547" y="4947171"/>
            <a:ext cx="8040906" cy="522115"/>
          </a:xfrm>
        </p:spPr>
        <p:txBody>
          <a:bodyPr>
            <a:normAutofit/>
          </a:bodyPr>
          <a:lstStyle>
            <a:lvl1pPr marL="0" indent="0" algn="ctr">
              <a:buNone/>
              <a:defRPr sz="2700" i="0" cap="none" spc="0">
                <a:solidFill>
                  <a:schemeClr val="tx2">
                    <a:lumMod val="50000"/>
                    <a:lumOff val="50000"/>
                  </a:schemeClr>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Presenter Name</a:t>
            </a:r>
          </a:p>
        </p:txBody>
      </p:sp>
      <p:sp>
        <p:nvSpPr>
          <p:cNvPr id="10" name="Text Placeholder 9"/>
          <p:cNvSpPr>
            <a:spLocks noGrp="1"/>
          </p:cNvSpPr>
          <p:nvPr>
            <p:ph type="body" sz="quarter" idx="11" hasCustomPrompt="1"/>
          </p:nvPr>
        </p:nvSpPr>
        <p:spPr>
          <a:xfrm>
            <a:off x="551547" y="6036860"/>
            <a:ext cx="8040906" cy="622903"/>
          </a:xfrm>
        </p:spPr>
        <p:txBody>
          <a:bodyPr>
            <a:normAutofit/>
          </a:bodyPr>
          <a:lstStyle>
            <a:lvl1pPr algn="ctr">
              <a:buNone/>
              <a:defRPr sz="1200" i="1" baseline="0">
                <a:solidFill>
                  <a:srgbClr val="D4B67C"/>
                </a:solidFill>
                <a:latin typeface="Georgia"/>
                <a:cs typeface="Georgia"/>
              </a:defRPr>
            </a:lvl1pPr>
          </a:lstStyle>
          <a:p>
            <a:pPr lvl="0"/>
            <a:r>
              <a:rPr lang="en-US" dirty="0"/>
              <a:t>Enter Date Here</a:t>
            </a:r>
          </a:p>
        </p:txBody>
      </p:sp>
      <p:sp>
        <p:nvSpPr>
          <p:cNvPr id="18" name="Text Placeholder 17"/>
          <p:cNvSpPr>
            <a:spLocks noGrp="1"/>
          </p:cNvSpPr>
          <p:nvPr>
            <p:ph type="body" sz="quarter" idx="12" hasCustomPrompt="1"/>
          </p:nvPr>
        </p:nvSpPr>
        <p:spPr>
          <a:xfrm>
            <a:off x="551547" y="5444934"/>
            <a:ext cx="8040906" cy="429178"/>
          </a:xfrm>
        </p:spPr>
        <p:txBody>
          <a:bodyPr>
            <a:normAutofit/>
          </a:bodyPr>
          <a:lstStyle>
            <a:lvl1pPr algn="ctr">
              <a:buFont typeface="Arial"/>
              <a:buNone/>
              <a:defRPr sz="1300" cap="all" spc="300">
                <a:solidFill>
                  <a:srgbClr val="D4B67C"/>
                </a:solidFill>
              </a:defRPr>
            </a:lvl1pPr>
          </a:lstStyle>
          <a:p>
            <a:pPr lvl="0"/>
            <a:r>
              <a:rPr lang="en-US" dirty="0"/>
              <a:t>Presenter’s title</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37750" y="415925"/>
            <a:ext cx="8268501" cy="5295367"/>
          </a:xfrm>
        </p:spPr>
        <p:txBody>
          <a:bodyPr/>
          <a:lstStyle>
            <a:lvl1pPr>
              <a:defRPr>
                <a:solidFill>
                  <a:srgbClr val="D4B67C"/>
                </a:solidFill>
              </a:defRPr>
            </a:lvl1pPr>
          </a:lstStyle>
          <a:p>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Only on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04813" y="404813"/>
            <a:ext cx="8353425" cy="5267854"/>
          </a:xfrm>
        </p:spPr>
        <p:txBody>
          <a:bodyPr/>
          <a:lstStyle/>
          <a:p>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Between Sec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101"/>
            <a:ext cx="7772400" cy="1470025"/>
          </a:xfrm>
        </p:spPr>
        <p:txBody>
          <a:bodyPr wrap="square" anchor="t"/>
          <a:lstStyle>
            <a:lvl1pPr algn="l">
              <a:defRPr b="0">
                <a:solidFill>
                  <a:schemeClr val="bg1"/>
                </a:solidFill>
                <a:latin typeface="Georgia"/>
                <a:cs typeface="Georgia"/>
              </a:defRPr>
            </a:lvl1pPr>
          </a:lstStyle>
          <a:p>
            <a:r>
              <a:rPr lang="en-US" dirty="0"/>
              <a:t>Part 1: Transition</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2520"/>
            <a:ext cx="8229600" cy="830110"/>
          </a:xfrm>
          <a:prstGeom prst="rect">
            <a:avLst/>
          </a:prstGeom>
        </p:spPr>
        <p:txBody>
          <a:bodyPr vert="horz" lIns="91440" tIns="45720" rIns="91440" bIns="45720" rtlCol="0" anchor="t">
            <a:noAutofit/>
          </a:bodyPr>
          <a:lstStyle/>
          <a:p>
            <a:r>
              <a:rPr lang="en-US" dirty="0"/>
              <a:t>Heading</a:t>
            </a:r>
          </a:p>
        </p:txBody>
      </p:sp>
      <p:sp>
        <p:nvSpPr>
          <p:cNvPr id="3" name="Text Placeholder 2"/>
          <p:cNvSpPr>
            <a:spLocks noGrp="1"/>
          </p:cNvSpPr>
          <p:nvPr>
            <p:ph type="body" idx="1"/>
          </p:nvPr>
        </p:nvSpPr>
        <p:spPr>
          <a:xfrm>
            <a:off x="457200" y="1748444"/>
            <a:ext cx="8229600" cy="4160015"/>
          </a:xfrm>
          <a:prstGeom prst="rect">
            <a:avLst/>
          </a:prstGeom>
        </p:spPr>
        <p:txBody>
          <a:bodyPr vert="horz" lIns="91440" tIns="45720" rIns="91440" bIns="45720" rtlCol="0">
            <a:normAutofit/>
          </a:bodyPr>
          <a:lstStyle/>
          <a:p>
            <a:pPr lvl="0"/>
            <a:r>
              <a:rPr lang="en-US" dirty="0"/>
              <a:t>Use a limited amount of copy</a:t>
            </a:r>
          </a:p>
          <a:p>
            <a:pPr lvl="0"/>
            <a:r>
              <a:rPr lang="en-US" dirty="0"/>
              <a:t>Keep bullet points succinct</a:t>
            </a:r>
          </a:p>
          <a:p>
            <a:pPr lvl="1"/>
            <a:r>
              <a:rPr lang="en-US" dirty="0"/>
              <a:t>Avoid sub bullets when possible</a:t>
            </a:r>
          </a:p>
          <a:p>
            <a:pPr lvl="0"/>
            <a:r>
              <a:rPr lang="en-US" dirty="0"/>
              <a:t>Use highlighted text sparingly for maximum impact</a:t>
            </a:r>
          </a:p>
        </p:txBody>
      </p:sp>
    </p:spTree>
  </p:cSld>
  <p:clrMap bg1="lt1" tx1="dk1" bg2="lt2" tx2="dk2" accent1="accent1" accent2="accent2" accent3="accent3" accent4="accent4" accent5="accent5" accent6="accent6" hlink="hlink" folHlink="folHlink"/>
  <p:sldLayoutIdLst>
    <p:sldLayoutId id="2147483655" r:id="rId1"/>
    <p:sldLayoutId id="2147483665" r:id="rId2"/>
    <p:sldLayoutId id="2147483663" r:id="rId3"/>
    <p:sldLayoutId id="2147483649" r:id="rId4"/>
    <p:sldLayoutId id="2147483664" r:id="rId5"/>
    <p:sldLayoutId id="2147483666" r:id="rId6"/>
    <p:sldLayoutId id="2147483654" r:id="rId7"/>
    <p:sldLayoutId id="2147483651" r:id="rId8"/>
  </p:sldLayoutIdLst>
  <p:transition spd="slow">
    <p:fade/>
  </p:transition>
  <p:txStyles>
    <p:titleStyle>
      <a:lvl1pPr algn="l" defTabSz="457200" rtl="0" eaLnBrk="1" latinLnBrk="0" hangingPunct="1">
        <a:spcBef>
          <a:spcPct val="0"/>
        </a:spcBef>
        <a:buNone/>
        <a:defRPr sz="4800" b="1" kern="1200">
          <a:solidFill>
            <a:schemeClr val="tx2"/>
          </a:solidFill>
          <a:latin typeface="+mj-lt"/>
          <a:ea typeface="+mj-ea"/>
          <a:cs typeface="+mj-cs"/>
        </a:defRPr>
      </a:lvl1pPr>
    </p:titleStyle>
    <p:bodyStyle>
      <a:lvl1pPr marL="342900" indent="-342900" algn="l" defTabSz="457200" rtl="0" eaLnBrk="1" latinLnBrk="0" hangingPunct="1">
        <a:spcBef>
          <a:spcPct val="20000"/>
        </a:spcBef>
        <a:spcAft>
          <a:spcPts val="1200"/>
        </a:spcAft>
        <a:buFont typeface="Arial"/>
        <a:buChar char="•"/>
        <a:defRPr sz="3100" kern="1200">
          <a:solidFill>
            <a:schemeClr val="tx1"/>
          </a:solidFill>
          <a:latin typeface="+mn-lt"/>
          <a:ea typeface="+mn-ea"/>
          <a:cs typeface="+mn-cs"/>
        </a:defRPr>
      </a:lvl1pPr>
      <a:lvl2pPr marL="742950" indent="-285750" algn="l" defTabSz="457200" rtl="0" eaLnBrk="1" latinLnBrk="0" hangingPunct="1">
        <a:spcBef>
          <a:spcPct val="20000"/>
        </a:spcBef>
        <a:spcAft>
          <a:spcPts val="1200"/>
        </a:spcAft>
        <a:buFont typeface="Courier New"/>
        <a:buChar char="o"/>
        <a:defRPr sz="2400" kern="1200" baseline="0">
          <a:solidFill>
            <a:schemeClr val="accent4"/>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q=how+to+pronounce+objective&amp;stick=H4sIAAAAAAAAAOMIfcRozS3w8sc9YSmjSWtOXmPU4eINKMrPK81LzkwsyczPExLlYglJLcoV4pXi5uLMT8pKTS7JLEu1YlFiSs3jWcQqlZFfrlCSr1AA1JQP1JWqAFcDANpyUf9dAAAA&amp;pron_lang=en&amp;pron_country=us&amp;sa=X&amp;ved=2ahUKEwihs6yA0crrAhVPXM0KHdVQCDEQ3eEDMAB6BAgDEA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p:cNvSpPr>
            <a:spLocks noGrp="1"/>
          </p:cNvSpPr>
          <p:nvPr>
            <p:ph type="ctrTitle"/>
          </p:nvPr>
        </p:nvSpPr>
        <p:spPr>
          <a:xfrm>
            <a:off x="1" y="2943979"/>
            <a:ext cx="9143999" cy="1936243"/>
          </a:xfrm>
        </p:spPr>
        <p:txBody>
          <a:bodyPr/>
          <a:lstStyle/>
          <a:p>
            <a:r>
              <a:rPr lang="en-US" dirty="0">
                <a:latin typeface="+mn-lt"/>
              </a:rPr>
              <a:t>Title IX Coordinators, Investigators &amp; Decision Makers</a:t>
            </a:r>
            <a:endParaRPr lang="en-US" sz="3200" dirty="0">
              <a:latin typeface="+mn-lt"/>
            </a:endParaRPr>
          </a:p>
        </p:txBody>
      </p:sp>
      <p:sp>
        <p:nvSpPr>
          <p:cNvPr id="83" name="Subtitle 82"/>
          <p:cNvSpPr>
            <a:spLocks noGrp="1"/>
          </p:cNvSpPr>
          <p:nvPr>
            <p:ph type="subTitle" idx="1"/>
          </p:nvPr>
        </p:nvSpPr>
        <p:spPr>
          <a:xfrm>
            <a:off x="551547" y="4515318"/>
            <a:ext cx="8040906" cy="957917"/>
          </a:xfrm>
        </p:spPr>
        <p:txBody>
          <a:bodyPr>
            <a:noAutofit/>
          </a:bodyPr>
          <a:lstStyle/>
          <a:p>
            <a:r>
              <a:rPr lang="en-US" dirty="0">
                <a:solidFill>
                  <a:schemeClr val="bg1"/>
                </a:solidFill>
                <a:latin typeface="+mn-lt"/>
              </a:rPr>
              <a:t>Kristi A. Hastings</a:t>
            </a:r>
          </a:p>
          <a:p>
            <a:r>
              <a:rPr lang="en-US" sz="1600" dirty="0">
                <a:solidFill>
                  <a:schemeClr val="bg1"/>
                </a:solidFill>
                <a:latin typeface="+mn-lt"/>
              </a:rPr>
              <a:t>k.hastings@pemlaw.com</a:t>
            </a:r>
          </a:p>
        </p:txBody>
      </p:sp>
      <p:sp>
        <p:nvSpPr>
          <p:cNvPr id="84" name="Text Placeholder 83"/>
          <p:cNvSpPr>
            <a:spLocks noGrp="1"/>
          </p:cNvSpPr>
          <p:nvPr>
            <p:ph type="body" sz="quarter" idx="11"/>
          </p:nvPr>
        </p:nvSpPr>
        <p:spPr>
          <a:xfrm>
            <a:off x="551547" y="5742649"/>
            <a:ext cx="8040906" cy="801385"/>
          </a:xfrm>
        </p:spPr>
        <p:txBody>
          <a:bodyPr>
            <a:noAutofit/>
          </a:bodyPr>
          <a:lstStyle/>
          <a:p>
            <a:r>
              <a:rPr lang="en-US" sz="1400" dirty="0">
                <a:solidFill>
                  <a:schemeClr val="bg1"/>
                </a:solidFill>
                <a:latin typeface="+mn-lt"/>
              </a:rPr>
              <a:t>This presentation is meant to give you some of the basic information regarding employment investigations, and nothing in this presentation is intended to be relied upon as legal advice.   If you have any questions, please contact your entity's attorney. </a:t>
            </a:r>
          </a:p>
        </p:txBody>
      </p:sp>
      <p:sp>
        <p:nvSpPr>
          <p:cNvPr id="85" name="Text Placeholder 84"/>
          <p:cNvSpPr>
            <a:spLocks noGrp="1"/>
          </p:cNvSpPr>
          <p:nvPr>
            <p:ph type="body" sz="quarter" idx="12"/>
          </p:nvPr>
        </p:nvSpPr>
        <p:spPr>
          <a:xfrm>
            <a:off x="551547" y="5497539"/>
            <a:ext cx="8040906" cy="429178"/>
          </a:xfrm>
        </p:spPr>
        <p:txBody>
          <a:bodyPr/>
          <a:lstStyle/>
          <a:p>
            <a:r>
              <a:rPr lang="en-US" dirty="0">
                <a:solidFill>
                  <a:schemeClr val="bg1"/>
                </a:solidFill>
              </a:rPr>
              <a:t>Employment and labor law attorney</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2C13-19B6-4E7B-8D34-EB3EC7449439}"/>
              </a:ext>
            </a:extLst>
          </p:cNvPr>
          <p:cNvSpPr>
            <a:spLocks noGrp="1"/>
          </p:cNvSpPr>
          <p:nvPr>
            <p:ph type="title"/>
          </p:nvPr>
        </p:nvSpPr>
        <p:spPr/>
        <p:txBody>
          <a:bodyPr/>
          <a:lstStyle/>
          <a:p>
            <a:r>
              <a:rPr lang="en-US" dirty="0"/>
              <a:t>Post-Dismissal	</a:t>
            </a:r>
          </a:p>
        </p:txBody>
      </p:sp>
      <p:sp>
        <p:nvSpPr>
          <p:cNvPr id="3" name="Text Placeholder 2">
            <a:extLst>
              <a:ext uri="{FF2B5EF4-FFF2-40B4-BE49-F238E27FC236}">
                <a16:creationId xmlns:a16="http://schemas.microsoft.com/office/drawing/2014/main" id="{F2B8E9A7-50A9-4CC4-8587-6CB213EAF29E}"/>
              </a:ext>
            </a:extLst>
          </p:cNvPr>
          <p:cNvSpPr>
            <a:spLocks noGrp="1"/>
          </p:cNvSpPr>
          <p:nvPr>
            <p:ph type="body" sz="quarter" idx="10"/>
          </p:nvPr>
        </p:nvSpPr>
        <p:spPr/>
        <p:txBody>
          <a:bodyPr>
            <a:normAutofit/>
          </a:bodyPr>
          <a:lstStyle/>
          <a:p>
            <a:pPr algn="l"/>
            <a:r>
              <a:rPr lang="en-US" sz="2800" dirty="0"/>
              <a:t>Make sure that if you do dismiss a complaint as a Coordinator, that you consider other reporting requirements or other policies that the complaint may fall under: </a:t>
            </a:r>
          </a:p>
          <a:p>
            <a:pPr lvl="1"/>
            <a:r>
              <a:rPr lang="en-US" sz="2800" dirty="0">
                <a:solidFill>
                  <a:schemeClr val="tx1"/>
                </a:solidFill>
              </a:rPr>
              <a:t>Maltreatment report to law enforcement or social services? </a:t>
            </a:r>
          </a:p>
          <a:p>
            <a:pPr lvl="1"/>
            <a:r>
              <a:rPr lang="en-US" sz="2800" dirty="0">
                <a:solidFill>
                  <a:schemeClr val="tx1"/>
                </a:solidFill>
              </a:rPr>
              <a:t>Protected class harassment or discrimination? </a:t>
            </a:r>
          </a:p>
          <a:p>
            <a:pPr lvl="1"/>
            <a:r>
              <a:rPr lang="en-US" sz="2800" dirty="0">
                <a:solidFill>
                  <a:schemeClr val="tx1"/>
                </a:solidFill>
              </a:rPr>
              <a:t>Criminal violations? </a:t>
            </a:r>
          </a:p>
          <a:p>
            <a:pPr lvl="1"/>
            <a:r>
              <a:rPr lang="en-US" sz="2800" dirty="0">
                <a:solidFill>
                  <a:schemeClr val="tx1"/>
                </a:solidFill>
              </a:rPr>
              <a:t>Code of Conduct violations? </a:t>
            </a:r>
          </a:p>
        </p:txBody>
      </p:sp>
    </p:spTree>
    <p:extLst>
      <p:ext uri="{BB962C8B-B14F-4D97-AF65-F5344CB8AC3E}">
        <p14:creationId xmlns:p14="http://schemas.microsoft.com/office/powerpoint/2010/main" val="256797184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BB76-7E39-410A-8E2A-A9DC61C93A89}"/>
              </a:ext>
            </a:extLst>
          </p:cNvPr>
          <p:cNvSpPr>
            <a:spLocks noGrp="1"/>
          </p:cNvSpPr>
          <p:nvPr>
            <p:ph type="title"/>
          </p:nvPr>
        </p:nvSpPr>
        <p:spPr/>
        <p:txBody>
          <a:bodyPr/>
          <a:lstStyle/>
          <a:p>
            <a:r>
              <a:rPr lang="en-US" dirty="0"/>
              <a:t>Notices</a:t>
            </a:r>
          </a:p>
        </p:txBody>
      </p:sp>
      <p:sp>
        <p:nvSpPr>
          <p:cNvPr id="3" name="Text Placeholder 2">
            <a:extLst>
              <a:ext uri="{FF2B5EF4-FFF2-40B4-BE49-F238E27FC236}">
                <a16:creationId xmlns:a16="http://schemas.microsoft.com/office/drawing/2014/main" id="{AC56E86F-8B41-4ACC-9B9A-74D050528DBB}"/>
              </a:ext>
            </a:extLst>
          </p:cNvPr>
          <p:cNvSpPr>
            <a:spLocks noGrp="1"/>
          </p:cNvSpPr>
          <p:nvPr>
            <p:ph type="body" sz="quarter" idx="10"/>
          </p:nvPr>
        </p:nvSpPr>
        <p:spPr/>
        <p:txBody>
          <a:bodyPr>
            <a:normAutofit lnSpcReduction="10000"/>
          </a:bodyPr>
          <a:lstStyle/>
          <a:p>
            <a:pPr algn="l"/>
            <a:r>
              <a:rPr lang="en-US" sz="2800" dirty="0"/>
              <a:t>If the complaint is not dismissed up front, then the Coordinator will have to send out a written notice. </a:t>
            </a:r>
          </a:p>
          <a:p>
            <a:pPr marL="457200" lvl="1" indent="0" algn="l">
              <a:buNone/>
            </a:pPr>
            <a:r>
              <a:rPr lang="en-US" b="1" dirty="0">
                <a:solidFill>
                  <a:schemeClr val="tx1"/>
                </a:solidFill>
              </a:rPr>
              <a:t>TO</a:t>
            </a:r>
            <a:r>
              <a:rPr lang="en-US" dirty="0">
                <a:solidFill>
                  <a:schemeClr val="tx1"/>
                </a:solidFill>
              </a:rPr>
              <a:t>: Complainant and Subject/Respondent (separately). </a:t>
            </a:r>
          </a:p>
          <a:p>
            <a:pPr marL="457200" lvl="1" indent="0" algn="l">
              <a:buNone/>
            </a:pPr>
            <a:r>
              <a:rPr lang="en-US" b="1" dirty="0">
                <a:solidFill>
                  <a:schemeClr val="tx1"/>
                </a:solidFill>
              </a:rPr>
              <a:t>INCLUDE</a:t>
            </a:r>
            <a:r>
              <a:rPr lang="en-US" dirty="0">
                <a:solidFill>
                  <a:schemeClr val="tx1"/>
                </a:solidFill>
              </a:rPr>
              <a:t>: Summary of allegations and a statement that the subject/respondent is not presumed to be guilty.</a:t>
            </a:r>
          </a:p>
          <a:p>
            <a:pPr marL="457200" lvl="1" indent="0" algn="l">
              <a:buNone/>
            </a:pPr>
            <a:r>
              <a:rPr lang="en-US" b="1" dirty="0">
                <a:solidFill>
                  <a:schemeClr val="tx1"/>
                </a:solidFill>
              </a:rPr>
              <a:t>NOTIFY</a:t>
            </a:r>
            <a:r>
              <a:rPr lang="en-US" dirty="0">
                <a:solidFill>
                  <a:schemeClr val="tx1"/>
                </a:solidFill>
              </a:rPr>
              <a:t>: Notify parties of their right to have an advisor and the requirement to be honest (reference your Code of Conduct policy if you have one).</a:t>
            </a:r>
          </a:p>
          <a:p>
            <a:pPr marL="457200" lvl="1" indent="0" algn="l">
              <a:buNone/>
            </a:pPr>
            <a:r>
              <a:rPr lang="en-US" b="1" dirty="0">
                <a:solidFill>
                  <a:schemeClr val="tx1"/>
                </a:solidFill>
              </a:rPr>
              <a:t>ATTACH</a:t>
            </a:r>
            <a:r>
              <a:rPr lang="en-US" dirty="0">
                <a:solidFill>
                  <a:schemeClr val="tx1"/>
                </a:solidFill>
              </a:rPr>
              <a:t>: Title IX Policy (which must include the grievance process).</a:t>
            </a:r>
          </a:p>
        </p:txBody>
      </p:sp>
    </p:spTree>
    <p:extLst>
      <p:ext uri="{BB962C8B-B14F-4D97-AF65-F5344CB8AC3E}">
        <p14:creationId xmlns:p14="http://schemas.microsoft.com/office/powerpoint/2010/main" val="28887589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25FF-5B42-49BD-9D2D-DCBB361C0412}"/>
              </a:ext>
            </a:extLst>
          </p:cNvPr>
          <p:cNvSpPr>
            <a:spLocks noGrp="1"/>
          </p:cNvSpPr>
          <p:nvPr>
            <p:ph type="title"/>
          </p:nvPr>
        </p:nvSpPr>
        <p:spPr/>
        <p:txBody>
          <a:bodyPr/>
          <a:lstStyle/>
          <a:p>
            <a:r>
              <a:rPr lang="en-US" dirty="0"/>
              <a:t>Supports </a:t>
            </a:r>
          </a:p>
        </p:txBody>
      </p:sp>
      <p:sp>
        <p:nvSpPr>
          <p:cNvPr id="3" name="Text Placeholder 2">
            <a:extLst>
              <a:ext uri="{FF2B5EF4-FFF2-40B4-BE49-F238E27FC236}">
                <a16:creationId xmlns:a16="http://schemas.microsoft.com/office/drawing/2014/main" id="{8D996E1E-D191-4295-91C8-B1DC3CF284E6}"/>
              </a:ext>
            </a:extLst>
          </p:cNvPr>
          <p:cNvSpPr>
            <a:spLocks noGrp="1"/>
          </p:cNvSpPr>
          <p:nvPr>
            <p:ph type="body" sz="quarter" idx="10"/>
          </p:nvPr>
        </p:nvSpPr>
        <p:spPr>
          <a:xfrm>
            <a:off x="457199" y="1742630"/>
            <a:ext cx="8360229" cy="4720084"/>
          </a:xfrm>
        </p:spPr>
        <p:txBody>
          <a:bodyPr>
            <a:normAutofit fontScale="92500" lnSpcReduction="20000"/>
          </a:bodyPr>
          <a:lstStyle/>
          <a:p>
            <a:pPr algn="l"/>
            <a:r>
              <a:rPr lang="en-US" sz="3000" dirty="0"/>
              <a:t>The parties, both the Complainant and the Subject/Respondent must be offered equal access to supports. The supports cannot be “disciplinary”  or “punitive” in nature. </a:t>
            </a:r>
          </a:p>
          <a:p>
            <a:pPr marL="0" indent="0">
              <a:buNone/>
            </a:pPr>
            <a:r>
              <a:rPr lang="en-US" dirty="0"/>
              <a:t>	Examples: </a:t>
            </a:r>
          </a:p>
          <a:p>
            <a:pPr lvl="1"/>
            <a:r>
              <a:rPr lang="en-US" dirty="0">
                <a:solidFill>
                  <a:schemeClr val="tx1"/>
                </a:solidFill>
              </a:rPr>
              <a:t>Increased security </a:t>
            </a:r>
          </a:p>
          <a:p>
            <a:pPr lvl="1"/>
            <a:r>
              <a:rPr lang="en-US" dirty="0">
                <a:solidFill>
                  <a:schemeClr val="tx1"/>
                </a:solidFill>
              </a:rPr>
              <a:t>Changes to work locations </a:t>
            </a:r>
          </a:p>
          <a:p>
            <a:pPr lvl="1"/>
            <a:r>
              <a:rPr lang="en-US" dirty="0">
                <a:solidFill>
                  <a:schemeClr val="tx1"/>
                </a:solidFill>
              </a:rPr>
              <a:t>Mutual no contact agreements </a:t>
            </a:r>
          </a:p>
          <a:p>
            <a:pPr lvl="1"/>
            <a:r>
              <a:rPr lang="en-US" dirty="0">
                <a:solidFill>
                  <a:schemeClr val="tx1"/>
                </a:solidFill>
              </a:rPr>
              <a:t>Counseling </a:t>
            </a:r>
          </a:p>
          <a:p>
            <a:pPr lvl="1"/>
            <a:r>
              <a:rPr lang="en-US" dirty="0">
                <a:solidFill>
                  <a:schemeClr val="tx1"/>
                </a:solidFill>
              </a:rPr>
              <a:t>Time extensions</a:t>
            </a:r>
          </a:p>
          <a:p>
            <a:pPr lvl="1"/>
            <a:r>
              <a:rPr lang="en-US" dirty="0">
                <a:solidFill>
                  <a:schemeClr val="tx1"/>
                </a:solidFill>
              </a:rPr>
              <a:t>Modified work schedule </a:t>
            </a:r>
          </a:p>
        </p:txBody>
      </p:sp>
    </p:spTree>
    <p:extLst>
      <p:ext uri="{BB962C8B-B14F-4D97-AF65-F5344CB8AC3E}">
        <p14:creationId xmlns:p14="http://schemas.microsoft.com/office/powerpoint/2010/main" val="118952267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C649-23CB-48F2-A56F-274048921B5F}"/>
              </a:ext>
            </a:extLst>
          </p:cNvPr>
          <p:cNvSpPr>
            <a:spLocks noGrp="1"/>
          </p:cNvSpPr>
          <p:nvPr>
            <p:ph type="title"/>
          </p:nvPr>
        </p:nvSpPr>
        <p:spPr/>
        <p:txBody>
          <a:bodyPr/>
          <a:lstStyle/>
          <a:p>
            <a:r>
              <a:rPr lang="en-US" dirty="0"/>
              <a:t>Student Respondent </a:t>
            </a:r>
          </a:p>
        </p:txBody>
      </p:sp>
      <p:sp>
        <p:nvSpPr>
          <p:cNvPr id="3" name="Text Placeholder 2">
            <a:extLst>
              <a:ext uri="{FF2B5EF4-FFF2-40B4-BE49-F238E27FC236}">
                <a16:creationId xmlns:a16="http://schemas.microsoft.com/office/drawing/2014/main" id="{A291EFBF-34F3-4811-91A9-95E07CA8F8E1}"/>
              </a:ext>
            </a:extLst>
          </p:cNvPr>
          <p:cNvSpPr>
            <a:spLocks noGrp="1"/>
          </p:cNvSpPr>
          <p:nvPr>
            <p:ph type="body" sz="quarter" idx="10"/>
          </p:nvPr>
        </p:nvSpPr>
        <p:spPr>
          <a:xfrm>
            <a:off x="300446" y="1760963"/>
            <a:ext cx="8843554" cy="4720084"/>
          </a:xfrm>
        </p:spPr>
        <p:txBody>
          <a:bodyPr/>
          <a:lstStyle/>
          <a:p>
            <a:pPr algn="l"/>
            <a:r>
              <a:rPr lang="en-US" sz="2800" dirty="0"/>
              <a:t>Take into account </a:t>
            </a:r>
            <a:r>
              <a:rPr lang="en-US" sz="2800" dirty="0" err="1"/>
              <a:t>IEP</a:t>
            </a:r>
            <a:r>
              <a:rPr lang="en-US" sz="2800" dirty="0"/>
              <a:t>/504 Plan considerations before changing a student’s placement. </a:t>
            </a:r>
          </a:p>
          <a:p>
            <a:pPr algn="l"/>
            <a:r>
              <a:rPr lang="en-US" sz="2800" dirty="0"/>
              <a:t>Look at class schedule, activities, and transportation to develop a plan to avoid each other during investigative process. </a:t>
            </a:r>
          </a:p>
          <a:p>
            <a:pPr algn="l"/>
            <a:r>
              <a:rPr lang="en-US" sz="2800" dirty="0"/>
              <a:t>Students can be given behavioral directives as long as they still have access to </a:t>
            </a:r>
            <a:r>
              <a:rPr lang="en-US" sz="2800" dirty="0" err="1"/>
              <a:t>FAPE</a:t>
            </a:r>
            <a:r>
              <a:rPr lang="en-US" sz="2800" dirty="0"/>
              <a:t>. </a:t>
            </a:r>
          </a:p>
          <a:p>
            <a:endParaRPr lang="en-US" dirty="0"/>
          </a:p>
        </p:txBody>
      </p:sp>
    </p:spTree>
    <p:extLst>
      <p:ext uri="{BB962C8B-B14F-4D97-AF65-F5344CB8AC3E}">
        <p14:creationId xmlns:p14="http://schemas.microsoft.com/office/powerpoint/2010/main" val="142980984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5062-B087-4442-AA9B-66DDDD133334}"/>
              </a:ext>
            </a:extLst>
          </p:cNvPr>
          <p:cNvSpPr>
            <a:spLocks noGrp="1"/>
          </p:cNvSpPr>
          <p:nvPr>
            <p:ph type="title"/>
          </p:nvPr>
        </p:nvSpPr>
        <p:spPr/>
        <p:txBody>
          <a:bodyPr/>
          <a:lstStyle/>
          <a:p>
            <a:r>
              <a:rPr lang="en-US" dirty="0"/>
              <a:t>Employee Respondent</a:t>
            </a:r>
          </a:p>
        </p:txBody>
      </p:sp>
      <p:sp>
        <p:nvSpPr>
          <p:cNvPr id="3" name="Text Placeholder 2">
            <a:extLst>
              <a:ext uri="{FF2B5EF4-FFF2-40B4-BE49-F238E27FC236}">
                <a16:creationId xmlns:a16="http://schemas.microsoft.com/office/drawing/2014/main" id="{351D910A-2B9D-43D9-A5E0-20D442AD2A2B}"/>
              </a:ext>
            </a:extLst>
          </p:cNvPr>
          <p:cNvSpPr>
            <a:spLocks noGrp="1"/>
          </p:cNvSpPr>
          <p:nvPr>
            <p:ph type="body" sz="quarter" idx="10"/>
          </p:nvPr>
        </p:nvSpPr>
        <p:spPr>
          <a:xfrm>
            <a:off x="457200" y="1742630"/>
            <a:ext cx="8033657" cy="4720084"/>
          </a:xfrm>
        </p:spPr>
        <p:txBody>
          <a:bodyPr/>
          <a:lstStyle/>
          <a:p>
            <a:pPr algn="l"/>
            <a:r>
              <a:rPr lang="en-US" sz="2800" dirty="0"/>
              <a:t>An employee can be given a directive not to have contact with a Complainant while the investigation is pending. </a:t>
            </a:r>
          </a:p>
          <a:p>
            <a:pPr lvl="1" algn="l"/>
            <a:r>
              <a:rPr lang="en-US" dirty="0">
                <a:solidFill>
                  <a:schemeClr val="tx1"/>
                </a:solidFill>
              </a:rPr>
              <a:t>Develop work plan directives looking at the Complainant’s class or work schedule so that the two do not encounter each other during the day, if possible. </a:t>
            </a:r>
          </a:p>
          <a:p>
            <a:pPr algn="l"/>
            <a:r>
              <a:rPr lang="en-US" sz="2800" dirty="0"/>
              <a:t>For union employees, offer the employee the right to have a union representative present when the directive is delivered. </a:t>
            </a:r>
          </a:p>
        </p:txBody>
      </p:sp>
    </p:spTree>
    <p:extLst>
      <p:ext uri="{BB962C8B-B14F-4D97-AF65-F5344CB8AC3E}">
        <p14:creationId xmlns:p14="http://schemas.microsoft.com/office/powerpoint/2010/main" val="19283112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7BF499-8E78-49D9-A886-36AF5FC754A0}"/>
              </a:ext>
            </a:extLst>
          </p:cNvPr>
          <p:cNvSpPr>
            <a:spLocks noGrp="1"/>
          </p:cNvSpPr>
          <p:nvPr>
            <p:ph type="ctrTitle"/>
          </p:nvPr>
        </p:nvSpPr>
        <p:spPr>
          <a:xfrm>
            <a:off x="685800" y="2693987"/>
            <a:ext cx="7772400" cy="1470025"/>
          </a:xfrm>
        </p:spPr>
        <p:txBody>
          <a:bodyPr/>
          <a:lstStyle/>
          <a:p>
            <a:pPr algn="ctr"/>
            <a:r>
              <a:rPr lang="en-US" b="1" dirty="0">
                <a:latin typeface="+mj-lt"/>
              </a:rPr>
              <a:t>Data Privacy</a:t>
            </a:r>
            <a:r>
              <a:rPr lang="en-US" dirty="0"/>
              <a:t/>
            </a:r>
            <a:br>
              <a:rPr lang="en-US" dirty="0"/>
            </a:br>
            <a:endParaRPr lang="en-US" dirty="0"/>
          </a:p>
        </p:txBody>
      </p:sp>
    </p:spTree>
    <p:extLst>
      <p:ext uri="{BB962C8B-B14F-4D97-AF65-F5344CB8AC3E}">
        <p14:creationId xmlns:p14="http://schemas.microsoft.com/office/powerpoint/2010/main" val="163938488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9C28B-AA86-4023-8C1B-84483F6B8CAF}"/>
              </a:ext>
            </a:extLst>
          </p:cNvPr>
          <p:cNvSpPr>
            <a:spLocks noGrp="1"/>
          </p:cNvSpPr>
          <p:nvPr>
            <p:ph type="title"/>
          </p:nvPr>
        </p:nvSpPr>
        <p:spPr/>
        <p:txBody>
          <a:bodyPr/>
          <a:lstStyle/>
          <a:p>
            <a:r>
              <a:rPr lang="en-US" dirty="0"/>
              <a:t>Complainant’s Identity</a:t>
            </a:r>
          </a:p>
        </p:txBody>
      </p:sp>
      <p:sp>
        <p:nvSpPr>
          <p:cNvPr id="4" name="Text Placeholder 3">
            <a:extLst>
              <a:ext uri="{FF2B5EF4-FFF2-40B4-BE49-F238E27FC236}">
                <a16:creationId xmlns:a16="http://schemas.microsoft.com/office/drawing/2014/main" id="{664F1B64-7F6F-47BC-B1EC-C62E93CB3007}"/>
              </a:ext>
            </a:extLst>
          </p:cNvPr>
          <p:cNvSpPr>
            <a:spLocks noGrp="1"/>
          </p:cNvSpPr>
          <p:nvPr>
            <p:ph type="body" sz="quarter" idx="10"/>
          </p:nvPr>
        </p:nvSpPr>
        <p:spPr>
          <a:xfrm>
            <a:off x="457200" y="1899384"/>
            <a:ext cx="8229600" cy="4046096"/>
          </a:xfrm>
        </p:spPr>
        <p:txBody>
          <a:bodyPr>
            <a:normAutofit/>
          </a:bodyPr>
          <a:lstStyle/>
          <a:p>
            <a:pPr algn="l"/>
            <a:r>
              <a:rPr lang="en-US" sz="2800" dirty="0"/>
              <a:t>Complying with the new Title IX regulations is an exception to FERPA. </a:t>
            </a:r>
          </a:p>
          <a:p>
            <a:pPr algn="l"/>
            <a:r>
              <a:rPr lang="en-US" sz="2800" dirty="0"/>
              <a:t>If a Title IX Coordinator signs a formal complaint of sexual harassment, the Complainant’s identity MUST be provided to the Respondent.</a:t>
            </a:r>
          </a:p>
          <a:p>
            <a:pPr algn="l"/>
            <a:r>
              <a:rPr lang="en-US" sz="2800" dirty="0"/>
              <a:t>The Complainant cannot remain anonymous.		</a:t>
            </a:r>
          </a:p>
        </p:txBody>
      </p:sp>
    </p:spTree>
    <p:extLst>
      <p:ext uri="{BB962C8B-B14F-4D97-AF65-F5344CB8AC3E}">
        <p14:creationId xmlns:p14="http://schemas.microsoft.com/office/powerpoint/2010/main" val="99629542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C7F2-F3AD-4048-8440-132FC4E8D95B}"/>
              </a:ext>
            </a:extLst>
          </p:cNvPr>
          <p:cNvSpPr>
            <a:spLocks noGrp="1"/>
          </p:cNvSpPr>
          <p:nvPr>
            <p:ph type="ctrTitle"/>
          </p:nvPr>
        </p:nvSpPr>
        <p:spPr>
          <a:xfrm>
            <a:off x="685800" y="2693987"/>
            <a:ext cx="7772400" cy="1470025"/>
          </a:xfrm>
        </p:spPr>
        <p:txBody>
          <a:bodyPr/>
          <a:lstStyle/>
          <a:p>
            <a:pPr algn="ctr"/>
            <a:r>
              <a:rPr lang="en-US" b="1" dirty="0">
                <a:latin typeface="+mj-lt"/>
              </a:rPr>
              <a:t>Investigator </a:t>
            </a:r>
          </a:p>
        </p:txBody>
      </p:sp>
    </p:spTree>
    <p:extLst>
      <p:ext uri="{BB962C8B-B14F-4D97-AF65-F5344CB8AC3E}">
        <p14:creationId xmlns:p14="http://schemas.microsoft.com/office/powerpoint/2010/main" val="386806425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2AE976-4347-4DE9-ACB7-D1959234D26B}"/>
              </a:ext>
            </a:extLst>
          </p:cNvPr>
          <p:cNvSpPr>
            <a:spLocks noGrp="1"/>
          </p:cNvSpPr>
          <p:nvPr>
            <p:ph type="title"/>
          </p:nvPr>
        </p:nvSpPr>
        <p:spPr/>
        <p:txBody>
          <a:bodyPr/>
          <a:lstStyle/>
          <a:p>
            <a:r>
              <a:rPr lang="en-US" dirty="0"/>
              <a:t>Unbiased and Objective</a:t>
            </a:r>
          </a:p>
        </p:txBody>
      </p:sp>
      <p:sp>
        <p:nvSpPr>
          <p:cNvPr id="4" name="Text Placeholder 3">
            <a:extLst>
              <a:ext uri="{FF2B5EF4-FFF2-40B4-BE49-F238E27FC236}">
                <a16:creationId xmlns:a16="http://schemas.microsoft.com/office/drawing/2014/main" id="{F792D127-BBB2-40AC-A0FC-ABBC023C21B7}"/>
              </a:ext>
            </a:extLst>
          </p:cNvPr>
          <p:cNvSpPr>
            <a:spLocks noGrp="1"/>
          </p:cNvSpPr>
          <p:nvPr>
            <p:ph type="body" sz="quarter" idx="10"/>
          </p:nvPr>
        </p:nvSpPr>
        <p:spPr>
          <a:xfrm>
            <a:off x="692331" y="1742630"/>
            <a:ext cx="8229600" cy="4720084"/>
          </a:xfrm>
        </p:spPr>
        <p:txBody>
          <a:bodyPr>
            <a:normAutofit/>
          </a:bodyPr>
          <a:lstStyle/>
          <a:p>
            <a:pPr marL="0" lvl="0" indent="0" algn="l" defTabSz="914400" eaLnBrk="0" fontAlgn="t" hangingPunct="0">
              <a:spcBef>
                <a:spcPct val="0"/>
              </a:spcBef>
              <a:spcAft>
                <a:spcPct val="0"/>
              </a:spcAft>
              <a:buNone/>
            </a:pPr>
            <a:r>
              <a:rPr lang="en-US" altLang="en-US" sz="7200" dirty="0" err="1">
                <a:solidFill>
                  <a:srgbClr val="222222"/>
                </a:solidFill>
              </a:rPr>
              <a:t>ob·jec·tive</a:t>
            </a:r>
            <a:endParaRPr lang="en-US" altLang="en-US" sz="800" dirty="0">
              <a:solidFill>
                <a:srgbClr val="222222"/>
              </a:solidFill>
            </a:endParaRPr>
          </a:p>
          <a:p>
            <a:pPr marL="0" lvl="0" indent="0" algn="l" defTabSz="914400" eaLnBrk="0" fontAlgn="base" hangingPunct="0">
              <a:spcBef>
                <a:spcPct val="0"/>
              </a:spcBef>
              <a:spcAft>
                <a:spcPct val="0"/>
              </a:spcAft>
              <a:buNone/>
            </a:pPr>
            <a:r>
              <a:rPr lang="en-US" altLang="en-US" sz="3200" dirty="0"/>
              <a:t>/</a:t>
            </a:r>
            <a:r>
              <a:rPr lang="en-US" altLang="en-US" sz="3200" dirty="0" err="1"/>
              <a:t>əbˈjektiv</a:t>
            </a:r>
            <a:r>
              <a:rPr lang="en-US" altLang="en-US" sz="3200" dirty="0"/>
              <a:t>/</a:t>
            </a:r>
            <a:endParaRPr lang="en-US" altLang="en-US" sz="800" dirty="0"/>
          </a:p>
          <a:p>
            <a:pPr marL="0" lvl="0" indent="0" algn="l" defTabSz="914400" eaLnBrk="0" fontAlgn="base" hangingPunct="0">
              <a:spcBef>
                <a:spcPct val="0"/>
              </a:spcBef>
              <a:spcAft>
                <a:spcPct val="0"/>
              </a:spcAft>
              <a:buNone/>
            </a:pPr>
            <a:r>
              <a:rPr lang="en-US" altLang="en-US" sz="3200" i="1" dirty="0">
                <a:solidFill>
                  <a:srgbClr val="222222"/>
                </a:solidFill>
              </a:rPr>
              <a:t>Adjective</a:t>
            </a:r>
          </a:p>
          <a:p>
            <a:pPr marL="0" lvl="0" indent="0" algn="l" defTabSz="914400" eaLnBrk="0" fontAlgn="base" hangingPunct="0">
              <a:spcBef>
                <a:spcPct val="0"/>
              </a:spcBef>
              <a:spcAft>
                <a:spcPct val="0"/>
              </a:spcAft>
              <a:buNone/>
            </a:pPr>
            <a:r>
              <a:rPr lang="en-US" altLang="en-US" sz="3200" dirty="0">
                <a:solidFill>
                  <a:srgbClr val="222222"/>
                </a:solidFill>
              </a:rPr>
              <a:t>(of a person or their judgment) not influenced by personal feelings or opinions in considering and representing facts.</a:t>
            </a:r>
          </a:p>
          <a:p>
            <a:pPr marL="0" lvl="0" indent="0" algn="l" defTabSz="914400" eaLnBrk="0" fontAlgn="base" hangingPunct="0">
              <a:spcBef>
                <a:spcPct val="0"/>
              </a:spcBef>
              <a:spcAft>
                <a:spcPct val="0"/>
              </a:spcAft>
              <a:buNone/>
            </a:pPr>
            <a:endParaRPr lang="en-US" altLang="en-US" sz="1800" dirty="0">
              <a:solidFill>
                <a:srgbClr val="222222"/>
              </a:solidFill>
            </a:endParaRPr>
          </a:p>
          <a:p>
            <a:pPr marL="0" lvl="0" indent="0" algn="l" defTabSz="914400" eaLnBrk="0" fontAlgn="base" hangingPunct="0">
              <a:spcBef>
                <a:spcPct val="0"/>
              </a:spcBef>
              <a:spcAft>
                <a:spcPct val="0"/>
              </a:spcAft>
              <a:buNone/>
            </a:pPr>
            <a:r>
              <a:rPr lang="en-US" altLang="en-US" sz="3200" i="1" dirty="0">
                <a:solidFill>
                  <a:srgbClr val="878787"/>
                </a:solidFill>
              </a:rPr>
              <a:t>"historians try to be objective and impartial"</a:t>
            </a:r>
            <a:endParaRPr lang="en-US" altLang="en-US" sz="800" i="1" dirty="0">
              <a:solidFill>
                <a:srgbClr val="222222"/>
              </a:solidFill>
            </a:endParaRPr>
          </a:p>
          <a:p>
            <a:endParaRPr lang="en-US" dirty="0"/>
          </a:p>
        </p:txBody>
      </p:sp>
      <p:sp>
        <p:nvSpPr>
          <p:cNvPr id="7" name="Rectangle 3">
            <a:extLst>
              <a:ext uri="{FF2B5EF4-FFF2-40B4-BE49-F238E27FC236}">
                <a16:creationId xmlns:a16="http://schemas.microsoft.com/office/drawing/2014/main" id="{148D2DC1-4372-4E69-8C47-05D5E4235ABC}"/>
              </a:ext>
            </a:extLst>
          </p:cNvPr>
          <p:cNvSpPr>
            <a:spLocks noChangeArrowheads="1"/>
          </p:cNvSpPr>
          <p:nvPr/>
        </p:nvSpPr>
        <p:spPr bwMode="auto">
          <a:xfrm>
            <a:off x="0" y="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4">
            <a:hlinkClick r:id="rId3"/>
            <a:extLst>
              <a:ext uri="{FF2B5EF4-FFF2-40B4-BE49-F238E27FC236}">
                <a16:creationId xmlns:a16="http://schemas.microsoft.com/office/drawing/2014/main" id="{7E66233E-2D59-4066-A83D-E41996CCBE23}"/>
              </a:ext>
            </a:extLst>
          </p:cNvPr>
          <p:cNvSpPr>
            <a:spLocks noChangeAspect="1" noChangeArrowheads="1"/>
          </p:cNvSpPr>
          <p:nvPr/>
        </p:nvSpPr>
        <p:spPr bwMode="auto">
          <a:xfrm>
            <a:off x="127000" y="792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209833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74C2-CC35-4EC8-8171-405F498D1E49}"/>
              </a:ext>
            </a:extLst>
          </p:cNvPr>
          <p:cNvSpPr>
            <a:spLocks noGrp="1"/>
          </p:cNvSpPr>
          <p:nvPr>
            <p:ph type="title"/>
          </p:nvPr>
        </p:nvSpPr>
        <p:spPr/>
        <p:txBody>
          <a:bodyPr/>
          <a:lstStyle/>
          <a:p>
            <a:r>
              <a:rPr lang="en-US" dirty="0"/>
              <a:t>*New Requirements</a:t>
            </a:r>
          </a:p>
        </p:txBody>
      </p:sp>
      <p:sp>
        <p:nvSpPr>
          <p:cNvPr id="3" name="Text Placeholder 2">
            <a:extLst>
              <a:ext uri="{FF2B5EF4-FFF2-40B4-BE49-F238E27FC236}">
                <a16:creationId xmlns:a16="http://schemas.microsoft.com/office/drawing/2014/main" id="{1A327D8D-97BC-4AE9-9EC5-0F888D077A84}"/>
              </a:ext>
            </a:extLst>
          </p:cNvPr>
          <p:cNvSpPr>
            <a:spLocks noGrp="1"/>
          </p:cNvSpPr>
          <p:nvPr>
            <p:ph type="body" sz="quarter" idx="10"/>
          </p:nvPr>
        </p:nvSpPr>
        <p:spPr>
          <a:xfrm>
            <a:off x="457200" y="1800151"/>
            <a:ext cx="8438606" cy="4720084"/>
          </a:xfrm>
        </p:spPr>
        <p:txBody>
          <a:bodyPr>
            <a:normAutofit/>
          </a:bodyPr>
          <a:lstStyle/>
          <a:p>
            <a:pPr algn="l"/>
            <a:r>
              <a:rPr lang="en-US" sz="2800" dirty="0"/>
              <a:t>The parties must have an equivalent opportunity to provide and review evidence. </a:t>
            </a:r>
          </a:p>
          <a:p>
            <a:pPr algn="l"/>
            <a:r>
              <a:rPr lang="en-US" sz="2800" dirty="0"/>
              <a:t>The parties must be provided all the evidence subject to inspection and review in electronic format or hard copy before the investigative report is complete. </a:t>
            </a:r>
          </a:p>
          <a:p>
            <a:pPr algn="l"/>
            <a:r>
              <a:rPr lang="en-US" sz="2800" dirty="0"/>
              <a:t>The parties must be given 10 days to submit written responses and the investigator must consider written responses before finalizing report. </a:t>
            </a:r>
          </a:p>
        </p:txBody>
      </p:sp>
    </p:spTree>
    <p:extLst>
      <p:ext uri="{BB962C8B-B14F-4D97-AF65-F5344CB8AC3E}">
        <p14:creationId xmlns:p14="http://schemas.microsoft.com/office/powerpoint/2010/main" val="382957463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BD9543-B617-4671-A7AB-03500D8E3535}"/>
              </a:ext>
            </a:extLst>
          </p:cNvPr>
          <p:cNvSpPr>
            <a:spLocks noGrp="1"/>
          </p:cNvSpPr>
          <p:nvPr>
            <p:ph type="ctrTitle"/>
          </p:nvPr>
        </p:nvSpPr>
        <p:spPr>
          <a:xfrm>
            <a:off x="685800" y="2693987"/>
            <a:ext cx="7772400" cy="1470025"/>
          </a:xfrm>
        </p:spPr>
        <p:txBody>
          <a:bodyPr/>
          <a:lstStyle/>
          <a:p>
            <a:pPr algn="ctr"/>
            <a:r>
              <a:rPr lang="en-US" b="1" dirty="0">
                <a:latin typeface="+mj-lt"/>
              </a:rPr>
              <a:t>The Big Picture </a:t>
            </a:r>
          </a:p>
        </p:txBody>
      </p:sp>
    </p:spTree>
    <p:extLst>
      <p:ext uri="{BB962C8B-B14F-4D97-AF65-F5344CB8AC3E}">
        <p14:creationId xmlns:p14="http://schemas.microsoft.com/office/powerpoint/2010/main" val="273205727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74C2-CC35-4EC8-8171-405F498D1E49}"/>
              </a:ext>
            </a:extLst>
          </p:cNvPr>
          <p:cNvSpPr>
            <a:spLocks noGrp="1"/>
          </p:cNvSpPr>
          <p:nvPr>
            <p:ph type="title"/>
          </p:nvPr>
        </p:nvSpPr>
        <p:spPr/>
        <p:txBody>
          <a:bodyPr/>
          <a:lstStyle/>
          <a:p>
            <a:r>
              <a:rPr lang="en-US" dirty="0"/>
              <a:t>*New Requirements</a:t>
            </a:r>
          </a:p>
        </p:txBody>
      </p:sp>
      <p:sp>
        <p:nvSpPr>
          <p:cNvPr id="3" name="Text Placeholder 2">
            <a:extLst>
              <a:ext uri="{FF2B5EF4-FFF2-40B4-BE49-F238E27FC236}">
                <a16:creationId xmlns:a16="http://schemas.microsoft.com/office/drawing/2014/main" id="{1A327D8D-97BC-4AE9-9EC5-0F888D077A84}"/>
              </a:ext>
            </a:extLst>
          </p:cNvPr>
          <p:cNvSpPr>
            <a:spLocks noGrp="1"/>
          </p:cNvSpPr>
          <p:nvPr>
            <p:ph type="body" sz="quarter" idx="10"/>
          </p:nvPr>
        </p:nvSpPr>
        <p:spPr/>
        <p:txBody>
          <a:bodyPr>
            <a:normAutofit/>
          </a:bodyPr>
          <a:lstStyle/>
          <a:p>
            <a:pPr algn="l"/>
            <a:r>
              <a:rPr lang="en-US" sz="2800" dirty="0"/>
              <a:t>Prior to the interview of the Complainant or Respondent, the Coordinator must give written notice that includes: </a:t>
            </a:r>
          </a:p>
          <a:p>
            <a:pPr lvl="1"/>
            <a:r>
              <a:rPr lang="en-US" dirty="0">
                <a:solidFill>
                  <a:schemeClr val="tx1"/>
                </a:solidFill>
              </a:rPr>
              <a:t>Date, time, and location of interview </a:t>
            </a:r>
          </a:p>
          <a:p>
            <a:pPr lvl="1"/>
            <a:r>
              <a:rPr lang="en-US" dirty="0">
                <a:solidFill>
                  <a:schemeClr val="tx1"/>
                </a:solidFill>
              </a:rPr>
              <a:t>List who will participate in the interview </a:t>
            </a:r>
          </a:p>
          <a:p>
            <a:pPr lvl="1"/>
            <a:r>
              <a:rPr lang="en-US" dirty="0">
                <a:solidFill>
                  <a:schemeClr val="tx1"/>
                </a:solidFill>
              </a:rPr>
              <a:t>The purpose of the interview/meeting/hearing</a:t>
            </a:r>
          </a:p>
          <a:p>
            <a:pPr lvl="1"/>
            <a:r>
              <a:rPr lang="en-US" dirty="0">
                <a:solidFill>
                  <a:schemeClr val="tx1"/>
                </a:solidFill>
              </a:rPr>
              <a:t>Must provide “sufficient time” for the party to prepare or participate </a:t>
            </a:r>
          </a:p>
        </p:txBody>
      </p:sp>
    </p:spTree>
    <p:extLst>
      <p:ext uri="{BB962C8B-B14F-4D97-AF65-F5344CB8AC3E}">
        <p14:creationId xmlns:p14="http://schemas.microsoft.com/office/powerpoint/2010/main" val="258728347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74C2-CC35-4EC8-8171-405F498D1E49}"/>
              </a:ext>
            </a:extLst>
          </p:cNvPr>
          <p:cNvSpPr>
            <a:spLocks noGrp="1"/>
          </p:cNvSpPr>
          <p:nvPr>
            <p:ph type="title"/>
          </p:nvPr>
        </p:nvSpPr>
        <p:spPr/>
        <p:txBody>
          <a:bodyPr/>
          <a:lstStyle/>
          <a:p>
            <a:r>
              <a:rPr lang="en-US" dirty="0"/>
              <a:t>*New Requirements	</a:t>
            </a:r>
          </a:p>
        </p:txBody>
      </p:sp>
      <p:sp>
        <p:nvSpPr>
          <p:cNvPr id="3" name="Text Placeholder 2">
            <a:extLst>
              <a:ext uri="{FF2B5EF4-FFF2-40B4-BE49-F238E27FC236}">
                <a16:creationId xmlns:a16="http://schemas.microsoft.com/office/drawing/2014/main" id="{1A327D8D-97BC-4AE9-9EC5-0F888D077A84}"/>
              </a:ext>
            </a:extLst>
          </p:cNvPr>
          <p:cNvSpPr>
            <a:spLocks noGrp="1"/>
          </p:cNvSpPr>
          <p:nvPr>
            <p:ph type="body" sz="quarter" idx="10"/>
          </p:nvPr>
        </p:nvSpPr>
        <p:spPr/>
        <p:txBody>
          <a:bodyPr>
            <a:normAutofit/>
          </a:bodyPr>
          <a:lstStyle/>
          <a:p>
            <a:pPr algn="l"/>
            <a:r>
              <a:rPr lang="en-US" sz="2800" dirty="0"/>
              <a:t>Investigative reports that summarize the relevant evidence must be sent to the parties 10 days before any determination of responsibility is made. </a:t>
            </a:r>
          </a:p>
          <a:p>
            <a:pPr algn="l"/>
            <a:r>
              <a:rPr lang="en-US" sz="2800" dirty="0"/>
              <a:t>This is different from the prior 10-day timeframe. This opens the door for another opportunity for the parties to submit information and respond. </a:t>
            </a:r>
          </a:p>
        </p:txBody>
      </p:sp>
    </p:spTree>
    <p:extLst>
      <p:ext uri="{BB962C8B-B14F-4D97-AF65-F5344CB8AC3E}">
        <p14:creationId xmlns:p14="http://schemas.microsoft.com/office/powerpoint/2010/main" val="358065183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6" y="760120"/>
            <a:ext cx="8229600" cy="830110"/>
          </a:xfrm>
        </p:spPr>
        <p:txBody>
          <a:bodyPr/>
          <a:lstStyle/>
          <a:p>
            <a:r>
              <a:rPr lang="en-US" dirty="0"/>
              <a:t>Preserve Evidence</a:t>
            </a:r>
          </a:p>
        </p:txBody>
      </p:sp>
      <p:sp>
        <p:nvSpPr>
          <p:cNvPr id="3" name="Text Placeholder 2"/>
          <p:cNvSpPr>
            <a:spLocks noGrp="1"/>
          </p:cNvSpPr>
          <p:nvPr>
            <p:ph type="body" sz="quarter" idx="10"/>
          </p:nvPr>
        </p:nvSpPr>
        <p:spPr>
          <a:xfrm>
            <a:off x="328246" y="1773691"/>
            <a:ext cx="8229600" cy="4720084"/>
          </a:xfrm>
        </p:spPr>
        <p:txBody>
          <a:bodyPr>
            <a:normAutofit fontScale="92500" lnSpcReduction="20000"/>
          </a:bodyPr>
          <a:lstStyle/>
          <a:p>
            <a:r>
              <a:rPr lang="en-US" dirty="0"/>
              <a:t>During investigation</a:t>
            </a:r>
          </a:p>
          <a:p>
            <a:pPr lvl="1"/>
            <a:r>
              <a:rPr lang="en-US" dirty="0">
                <a:solidFill>
                  <a:prstClr val="black"/>
                </a:solidFill>
              </a:rPr>
              <a:t>Documents</a:t>
            </a:r>
          </a:p>
          <a:p>
            <a:pPr lvl="1"/>
            <a:r>
              <a:rPr lang="en-US" dirty="0">
                <a:solidFill>
                  <a:prstClr val="black"/>
                </a:solidFill>
              </a:rPr>
              <a:t>Social media – screenshots</a:t>
            </a:r>
          </a:p>
          <a:p>
            <a:pPr lvl="1"/>
            <a:r>
              <a:rPr lang="en-US" dirty="0">
                <a:solidFill>
                  <a:prstClr val="black"/>
                </a:solidFill>
              </a:rPr>
              <a:t>Email and system data </a:t>
            </a:r>
          </a:p>
          <a:p>
            <a:pPr lvl="1"/>
            <a:r>
              <a:rPr lang="en-US" dirty="0">
                <a:solidFill>
                  <a:prstClr val="black"/>
                </a:solidFill>
              </a:rPr>
              <a:t>Employer-issued devices</a:t>
            </a:r>
          </a:p>
          <a:p>
            <a:pPr lvl="1"/>
            <a:r>
              <a:rPr lang="en-US" dirty="0">
                <a:solidFill>
                  <a:prstClr val="black"/>
                </a:solidFill>
              </a:rPr>
              <a:t>Cameras</a:t>
            </a:r>
          </a:p>
          <a:p>
            <a:pPr lvl="1"/>
            <a:r>
              <a:rPr lang="en-US" dirty="0">
                <a:solidFill>
                  <a:prstClr val="black"/>
                </a:solidFill>
              </a:rPr>
              <a:t>Keycard/vehicle GPS records</a:t>
            </a:r>
          </a:p>
          <a:p>
            <a:pPr lvl="1"/>
            <a:r>
              <a:rPr lang="en-US" dirty="0">
                <a:solidFill>
                  <a:prstClr val="black"/>
                </a:solidFill>
              </a:rPr>
              <a:t>Personal devices</a:t>
            </a:r>
            <a:endParaRPr lang="en-US" dirty="0">
              <a:solidFill>
                <a:schemeClr val="tx1"/>
              </a:solidFill>
            </a:endParaRPr>
          </a:p>
          <a:p>
            <a:r>
              <a:rPr lang="en-US" dirty="0"/>
              <a:t>During investigation</a:t>
            </a:r>
          </a:p>
          <a:p>
            <a:pPr lvl="1"/>
            <a:r>
              <a:rPr lang="en-US" dirty="0">
                <a:solidFill>
                  <a:schemeClr val="tx1"/>
                </a:solidFill>
              </a:rPr>
              <a:t>Use smart phone camera</a:t>
            </a:r>
          </a:p>
          <a:p>
            <a:pPr lvl="1"/>
            <a:r>
              <a:rPr lang="en-US" dirty="0">
                <a:solidFill>
                  <a:schemeClr val="tx1"/>
                </a:solidFill>
              </a:rPr>
              <a:t>Ask very specific questions about electronic evidence</a:t>
            </a:r>
          </a:p>
        </p:txBody>
      </p:sp>
    </p:spTree>
    <p:extLst>
      <p:ext uri="{BB962C8B-B14F-4D97-AF65-F5344CB8AC3E}">
        <p14:creationId xmlns:p14="http://schemas.microsoft.com/office/powerpoint/2010/main" val="128184019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397"/>
            <a:ext cx="8229600" cy="830110"/>
          </a:xfrm>
        </p:spPr>
        <p:txBody>
          <a:bodyPr/>
          <a:lstStyle/>
          <a:p>
            <a:r>
              <a:rPr lang="en-US" dirty="0"/>
              <a:t>Be Prepared</a:t>
            </a:r>
          </a:p>
        </p:txBody>
      </p:sp>
      <p:sp>
        <p:nvSpPr>
          <p:cNvPr id="3" name="Text Placeholder 2"/>
          <p:cNvSpPr>
            <a:spLocks noGrp="1"/>
          </p:cNvSpPr>
          <p:nvPr>
            <p:ph type="body" sz="quarter" idx="10"/>
          </p:nvPr>
        </p:nvSpPr>
        <p:spPr/>
        <p:txBody>
          <a:bodyPr>
            <a:noAutofit/>
          </a:bodyPr>
          <a:lstStyle/>
          <a:p>
            <a:pPr algn="l">
              <a:spcAft>
                <a:spcPts val="600"/>
              </a:spcAft>
            </a:pPr>
            <a:r>
              <a:rPr lang="en-US" sz="2800" dirty="0"/>
              <a:t>Scope</a:t>
            </a:r>
          </a:p>
          <a:p>
            <a:pPr lvl="1" algn="l">
              <a:spcAft>
                <a:spcPts val="600"/>
              </a:spcAft>
            </a:pPr>
            <a:r>
              <a:rPr lang="en-US" sz="2800" dirty="0">
                <a:solidFill>
                  <a:schemeClr val="tx1"/>
                </a:solidFill>
              </a:rPr>
              <a:t>Have a plan for new issues that come up</a:t>
            </a:r>
          </a:p>
          <a:p>
            <a:pPr lvl="2">
              <a:spcAft>
                <a:spcPts val="600"/>
              </a:spcAft>
            </a:pPr>
            <a:r>
              <a:rPr lang="en-US" dirty="0">
                <a:solidFill>
                  <a:schemeClr val="tx1"/>
                </a:solidFill>
              </a:rPr>
              <a:t>Will the new issue affect this investigation?</a:t>
            </a:r>
          </a:p>
          <a:p>
            <a:pPr lvl="2">
              <a:spcAft>
                <a:spcPts val="600"/>
              </a:spcAft>
            </a:pPr>
            <a:r>
              <a:rPr lang="en-US" dirty="0">
                <a:solidFill>
                  <a:schemeClr val="tx1"/>
                </a:solidFill>
              </a:rPr>
              <a:t>What if new issues are criminal/maltreatment?</a:t>
            </a:r>
          </a:p>
          <a:p>
            <a:pPr algn="l">
              <a:spcAft>
                <a:spcPts val="600"/>
              </a:spcAft>
            </a:pPr>
            <a:r>
              <a:rPr lang="en-US" sz="2800" dirty="0"/>
              <a:t>Review documents</a:t>
            </a:r>
          </a:p>
          <a:p>
            <a:pPr algn="l">
              <a:spcAft>
                <a:spcPts val="600"/>
              </a:spcAft>
            </a:pPr>
            <a:r>
              <a:rPr lang="en-US" sz="2800" dirty="0"/>
              <a:t>Know policies</a:t>
            </a:r>
          </a:p>
          <a:p>
            <a:pPr algn="l">
              <a:spcAft>
                <a:spcPts val="600"/>
              </a:spcAft>
            </a:pPr>
            <a:r>
              <a:rPr lang="en-US" sz="2800" dirty="0"/>
              <a:t>Prepare questions ahead of time. Open ended questions are your friend. </a:t>
            </a:r>
          </a:p>
          <a:p>
            <a:pPr algn="l">
              <a:spcAft>
                <a:spcPts val="600"/>
              </a:spcAft>
            </a:pPr>
            <a:r>
              <a:rPr lang="en-US" sz="2800" dirty="0"/>
              <a:t>Prepare appropriate notices</a:t>
            </a:r>
          </a:p>
        </p:txBody>
      </p:sp>
    </p:spTree>
    <p:extLst>
      <p:ext uri="{BB962C8B-B14F-4D97-AF65-F5344CB8AC3E}">
        <p14:creationId xmlns:p14="http://schemas.microsoft.com/office/powerpoint/2010/main" val="386158492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843"/>
            <a:ext cx="8229600" cy="830110"/>
          </a:xfrm>
        </p:spPr>
        <p:txBody>
          <a:bodyPr/>
          <a:lstStyle/>
          <a:p>
            <a:r>
              <a:rPr lang="en-US" dirty="0"/>
              <a:t>Strategic Witness Order</a:t>
            </a:r>
          </a:p>
        </p:txBody>
      </p:sp>
      <p:sp>
        <p:nvSpPr>
          <p:cNvPr id="3" name="Text Placeholder 2"/>
          <p:cNvSpPr>
            <a:spLocks noGrp="1"/>
          </p:cNvSpPr>
          <p:nvPr>
            <p:ph type="body" sz="quarter" idx="10"/>
          </p:nvPr>
        </p:nvSpPr>
        <p:spPr>
          <a:xfrm>
            <a:off x="457200" y="1883307"/>
            <a:ext cx="8229600" cy="4720084"/>
          </a:xfrm>
        </p:spPr>
        <p:txBody>
          <a:bodyPr>
            <a:normAutofit/>
          </a:bodyPr>
          <a:lstStyle/>
          <a:p>
            <a:pPr>
              <a:spcAft>
                <a:spcPts val="600"/>
              </a:spcAft>
            </a:pPr>
            <a:r>
              <a:rPr lang="en-US" sz="2800" dirty="0"/>
              <a:t>Order</a:t>
            </a:r>
          </a:p>
          <a:p>
            <a:pPr lvl="1" algn="l"/>
            <a:r>
              <a:rPr lang="en-US" dirty="0">
                <a:solidFill>
                  <a:schemeClr val="tx1"/>
                </a:solidFill>
              </a:rPr>
              <a:t>Most typical – Complainant first, third-party witnesses next, and Subject last (but not always)</a:t>
            </a:r>
          </a:p>
          <a:p>
            <a:pPr>
              <a:spcAft>
                <a:spcPts val="600"/>
              </a:spcAft>
            </a:pPr>
            <a:r>
              <a:rPr lang="en-US" sz="2800" dirty="0"/>
              <a:t>Timing</a:t>
            </a:r>
          </a:p>
          <a:p>
            <a:pPr>
              <a:spcAft>
                <a:spcPts val="600"/>
              </a:spcAft>
            </a:pPr>
            <a:r>
              <a:rPr lang="en-US" sz="2800" dirty="0"/>
              <a:t>Follow-up</a:t>
            </a:r>
          </a:p>
          <a:p>
            <a:pPr>
              <a:spcAft>
                <a:spcPts val="600"/>
              </a:spcAft>
            </a:pPr>
            <a:r>
              <a:rPr lang="en-US" sz="2800" dirty="0"/>
              <a:t>Need Flexibility</a:t>
            </a:r>
          </a:p>
        </p:txBody>
      </p:sp>
    </p:spTree>
    <p:extLst>
      <p:ext uri="{BB962C8B-B14F-4D97-AF65-F5344CB8AC3E}">
        <p14:creationId xmlns:p14="http://schemas.microsoft.com/office/powerpoint/2010/main" val="317289481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3566"/>
            <a:ext cx="8229600" cy="830110"/>
          </a:xfrm>
        </p:spPr>
        <p:txBody>
          <a:bodyPr/>
          <a:lstStyle/>
          <a:p>
            <a:r>
              <a:rPr lang="en-US" dirty="0"/>
              <a:t>Accurate Notes</a:t>
            </a:r>
          </a:p>
        </p:txBody>
      </p:sp>
      <p:sp>
        <p:nvSpPr>
          <p:cNvPr id="3" name="Text Placeholder 2"/>
          <p:cNvSpPr>
            <a:spLocks noGrp="1"/>
          </p:cNvSpPr>
          <p:nvPr>
            <p:ph type="body" sz="quarter" idx="10"/>
          </p:nvPr>
        </p:nvSpPr>
        <p:spPr/>
        <p:txBody>
          <a:bodyPr>
            <a:normAutofit/>
          </a:bodyPr>
          <a:lstStyle/>
          <a:p>
            <a:pPr algn="l">
              <a:spcAft>
                <a:spcPts val="600"/>
              </a:spcAft>
            </a:pPr>
            <a:r>
              <a:rPr lang="en-US" sz="2800" dirty="0"/>
              <a:t>Record interviews</a:t>
            </a:r>
          </a:p>
          <a:p>
            <a:pPr algn="l">
              <a:spcAft>
                <a:spcPts val="600"/>
              </a:spcAft>
            </a:pPr>
            <a:r>
              <a:rPr lang="en-US" sz="2800" dirty="0"/>
              <a:t>Back up recording</a:t>
            </a:r>
          </a:p>
          <a:p>
            <a:pPr algn="l">
              <a:spcAft>
                <a:spcPts val="600"/>
              </a:spcAft>
            </a:pPr>
            <a:r>
              <a:rPr lang="en-US" sz="2800" dirty="0"/>
              <a:t>Take your time</a:t>
            </a:r>
          </a:p>
          <a:p>
            <a:pPr algn="l">
              <a:spcAft>
                <a:spcPts val="600"/>
              </a:spcAft>
            </a:pPr>
            <a:r>
              <a:rPr lang="en-US" sz="2800" dirty="0"/>
              <a:t>Short breaks between witnesses</a:t>
            </a:r>
          </a:p>
          <a:p>
            <a:pPr algn="l">
              <a:spcAft>
                <a:spcPts val="600"/>
              </a:spcAft>
            </a:pPr>
            <a:r>
              <a:rPr lang="en-US" sz="2800" dirty="0"/>
              <a:t>Preserve notes</a:t>
            </a:r>
          </a:p>
          <a:p>
            <a:pPr marL="0" indent="0" algn="l">
              <a:buNone/>
            </a:pPr>
            <a:endParaRPr lang="en-US" dirty="0"/>
          </a:p>
        </p:txBody>
      </p:sp>
    </p:spTree>
    <p:extLst>
      <p:ext uri="{BB962C8B-B14F-4D97-AF65-F5344CB8AC3E}">
        <p14:creationId xmlns:p14="http://schemas.microsoft.com/office/powerpoint/2010/main" val="377779026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843"/>
            <a:ext cx="8229600" cy="830110"/>
          </a:xfrm>
        </p:spPr>
        <p:txBody>
          <a:bodyPr/>
          <a:lstStyle/>
          <a:p>
            <a:r>
              <a:rPr lang="en-US" dirty="0"/>
              <a:t>Purposeful Questioning</a:t>
            </a:r>
          </a:p>
        </p:txBody>
      </p:sp>
      <p:sp>
        <p:nvSpPr>
          <p:cNvPr id="3" name="Text Placeholder 2"/>
          <p:cNvSpPr>
            <a:spLocks noGrp="1"/>
          </p:cNvSpPr>
          <p:nvPr>
            <p:ph type="body" sz="quarter" idx="10"/>
          </p:nvPr>
        </p:nvSpPr>
        <p:spPr/>
        <p:txBody>
          <a:bodyPr>
            <a:normAutofit fontScale="92500" lnSpcReduction="10000"/>
          </a:bodyPr>
          <a:lstStyle/>
          <a:p>
            <a:pPr>
              <a:spcAft>
                <a:spcPts val="600"/>
              </a:spcAft>
            </a:pPr>
            <a:r>
              <a:rPr lang="en-US" sz="3000" dirty="0"/>
              <a:t>Demeanor</a:t>
            </a:r>
          </a:p>
          <a:p>
            <a:pPr lvl="1"/>
            <a:r>
              <a:rPr lang="en-US" dirty="0">
                <a:solidFill>
                  <a:schemeClr val="tx1"/>
                </a:solidFill>
              </a:rPr>
              <a:t>Professional, but not intimidating</a:t>
            </a:r>
          </a:p>
          <a:p>
            <a:pPr lvl="1"/>
            <a:r>
              <a:rPr lang="en-US" dirty="0">
                <a:solidFill>
                  <a:schemeClr val="tx1"/>
                </a:solidFill>
              </a:rPr>
              <a:t>Diffuse tension</a:t>
            </a:r>
          </a:p>
          <a:p>
            <a:pPr>
              <a:spcAft>
                <a:spcPts val="600"/>
              </a:spcAft>
            </a:pPr>
            <a:r>
              <a:rPr lang="en-US" sz="3000" dirty="0"/>
              <a:t>Start with easy background questions</a:t>
            </a:r>
          </a:p>
          <a:p>
            <a:pPr lvl="0"/>
            <a:r>
              <a:rPr lang="en-US" sz="3000" dirty="0">
                <a:solidFill>
                  <a:prstClr val="black"/>
                </a:solidFill>
              </a:rPr>
              <a:t>Opening statement and warnings</a:t>
            </a:r>
          </a:p>
          <a:p>
            <a:pPr lvl="0"/>
            <a:r>
              <a:rPr lang="en-US" sz="3000" dirty="0">
                <a:solidFill>
                  <a:prstClr val="black"/>
                </a:solidFill>
              </a:rPr>
              <a:t>Initial question – vague as possible</a:t>
            </a:r>
          </a:p>
          <a:p>
            <a:pPr lvl="0"/>
            <a:r>
              <a:rPr lang="en-US" sz="3000" dirty="0">
                <a:solidFill>
                  <a:prstClr val="black"/>
                </a:solidFill>
              </a:rPr>
              <a:t>Let them talk (within reason)</a:t>
            </a:r>
          </a:p>
          <a:p>
            <a:pPr lvl="0"/>
            <a:r>
              <a:rPr lang="en-US" sz="3000" dirty="0">
                <a:solidFill>
                  <a:prstClr val="black"/>
                </a:solidFill>
              </a:rPr>
              <a:t>Save combative questions </a:t>
            </a:r>
          </a:p>
          <a:p>
            <a:pPr lvl="0"/>
            <a:r>
              <a:rPr lang="en-US" sz="3000" dirty="0">
                <a:solidFill>
                  <a:prstClr val="black"/>
                </a:solidFill>
              </a:rPr>
              <a:t>Closing </a:t>
            </a:r>
          </a:p>
          <a:p>
            <a:pPr>
              <a:spcAft>
                <a:spcPts val="600"/>
              </a:spcAft>
            </a:pPr>
            <a:endParaRPr lang="en-US" dirty="0"/>
          </a:p>
        </p:txBody>
      </p:sp>
    </p:spTree>
    <p:extLst>
      <p:ext uri="{BB962C8B-B14F-4D97-AF65-F5344CB8AC3E}">
        <p14:creationId xmlns:p14="http://schemas.microsoft.com/office/powerpoint/2010/main" val="126460955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674"/>
            <a:ext cx="8229600" cy="830110"/>
          </a:xfrm>
        </p:spPr>
        <p:txBody>
          <a:bodyPr/>
          <a:lstStyle/>
          <a:p>
            <a:r>
              <a:rPr lang="en-US" dirty="0"/>
              <a:t>Assess Credibility</a:t>
            </a:r>
          </a:p>
        </p:txBody>
      </p:sp>
      <p:sp>
        <p:nvSpPr>
          <p:cNvPr id="3" name="Text Placeholder 2"/>
          <p:cNvSpPr>
            <a:spLocks noGrp="1"/>
          </p:cNvSpPr>
          <p:nvPr>
            <p:ph type="body" sz="quarter" idx="10"/>
          </p:nvPr>
        </p:nvSpPr>
        <p:spPr/>
        <p:txBody>
          <a:bodyPr>
            <a:normAutofit/>
          </a:bodyPr>
          <a:lstStyle/>
          <a:p>
            <a:pPr algn="l">
              <a:spcAft>
                <a:spcPts val="600"/>
              </a:spcAft>
            </a:pPr>
            <a:r>
              <a:rPr lang="en-US" sz="2800" dirty="0"/>
              <a:t>Not always easy but must be done.</a:t>
            </a:r>
            <a:endParaRPr lang="en-US" sz="2800" u="sng" dirty="0"/>
          </a:p>
          <a:p>
            <a:pPr algn="l">
              <a:spcAft>
                <a:spcPts val="600"/>
              </a:spcAft>
            </a:pPr>
            <a:r>
              <a:rPr lang="en-US" sz="2800" dirty="0"/>
              <a:t>Take time after every witness to take quick credibility notes.</a:t>
            </a:r>
          </a:p>
          <a:p>
            <a:pPr algn="l">
              <a:spcAft>
                <a:spcPts val="600"/>
              </a:spcAft>
            </a:pPr>
            <a:r>
              <a:rPr lang="en-US" sz="2800" dirty="0"/>
              <a:t>Seek corroborating evidence.</a:t>
            </a:r>
          </a:p>
          <a:p>
            <a:pPr algn="l"/>
            <a:r>
              <a:rPr lang="en-US" sz="2800" dirty="0">
                <a:solidFill>
                  <a:schemeClr val="tx1"/>
                </a:solidFill>
              </a:rPr>
              <a:t>Demeanor is not the whole story.</a:t>
            </a:r>
          </a:p>
          <a:p>
            <a:pPr algn="l"/>
            <a:r>
              <a:rPr lang="en-US" sz="2800" dirty="0"/>
              <a:t>Admissions.</a:t>
            </a:r>
            <a:endParaRPr lang="en-US" sz="2800" dirty="0">
              <a:solidFill>
                <a:schemeClr val="tx1"/>
              </a:solidFill>
            </a:endParaRPr>
          </a:p>
          <a:p>
            <a:pPr algn="l"/>
            <a:r>
              <a:rPr lang="en-US" sz="2800" dirty="0">
                <a:solidFill>
                  <a:schemeClr val="tx1"/>
                </a:solidFill>
              </a:rPr>
              <a:t>Does the story make logical sense?</a:t>
            </a:r>
          </a:p>
        </p:txBody>
      </p:sp>
    </p:spTree>
    <p:extLst>
      <p:ext uri="{BB962C8B-B14F-4D97-AF65-F5344CB8AC3E}">
        <p14:creationId xmlns:p14="http://schemas.microsoft.com/office/powerpoint/2010/main" val="53231924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ACBF-E051-4D20-A95B-0C541525E3CA}"/>
              </a:ext>
            </a:extLst>
          </p:cNvPr>
          <p:cNvSpPr>
            <a:spLocks noGrp="1"/>
          </p:cNvSpPr>
          <p:nvPr>
            <p:ph type="title"/>
          </p:nvPr>
        </p:nvSpPr>
        <p:spPr/>
        <p:txBody>
          <a:bodyPr/>
          <a:lstStyle/>
          <a:p>
            <a:r>
              <a:rPr lang="en-US" dirty="0"/>
              <a:t>The Report</a:t>
            </a:r>
          </a:p>
        </p:txBody>
      </p:sp>
      <p:sp>
        <p:nvSpPr>
          <p:cNvPr id="3" name="Text Placeholder 2">
            <a:extLst>
              <a:ext uri="{FF2B5EF4-FFF2-40B4-BE49-F238E27FC236}">
                <a16:creationId xmlns:a16="http://schemas.microsoft.com/office/drawing/2014/main" id="{859EAF84-A0BA-435F-8431-9AAAE7A4AB43}"/>
              </a:ext>
            </a:extLst>
          </p:cNvPr>
          <p:cNvSpPr>
            <a:spLocks noGrp="1"/>
          </p:cNvSpPr>
          <p:nvPr>
            <p:ph type="body" sz="quarter" idx="10"/>
          </p:nvPr>
        </p:nvSpPr>
        <p:spPr/>
        <p:txBody>
          <a:bodyPr>
            <a:normAutofit/>
          </a:bodyPr>
          <a:lstStyle/>
          <a:p>
            <a:pPr algn="l"/>
            <a:r>
              <a:rPr lang="en-US" sz="2800" dirty="0"/>
              <a:t>Assume that what you write will be reviewed by many other people.</a:t>
            </a:r>
          </a:p>
          <a:p>
            <a:pPr algn="l"/>
            <a:r>
              <a:rPr lang="en-US" sz="2800" dirty="0"/>
              <a:t>Be thorough and professional. </a:t>
            </a:r>
          </a:p>
          <a:p>
            <a:pPr algn="l"/>
            <a:r>
              <a:rPr lang="en-US" sz="2800" dirty="0"/>
              <a:t>Explain any credibility determinations that you have made. </a:t>
            </a:r>
          </a:p>
          <a:p>
            <a:pPr algn="l"/>
            <a:r>
              <a:rPr lang="en-US" sz="2800" dirty="0"/>
              <a:t>Give the Decision Maker all of the information she/he will need to do their job. </a:t>
            </a:r>
          </a:p>
        </p:txBody>
      </p:sp>
    </p:spTree>
    <p:extLst>
      <p:ext uri="{BB962C8B-B14F-4D97-AF65-F5344CB8AC3E}">
        <p14:creationId xmlns:p14="http://schemas.microsoft.com/office/powerpoint/2010/main" val="245184116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C55C-173C-4EEA-9B4D-B768B950EC25}"/>
              </a:ext>
            </a:extLst>
          </p:cNvPr>
          <p:cNvSpPr>
            <a:spLocks noGrp="1"/>
          </p:cNvSpPr>
          <p:nvPr>
            <p:ph type="ctrTitle"/>
          </p:nvPr>
        </p:nvSpPr>
        <p:spPr>
          <a:xfrm>
            <a:off x="685800" y="2693987"/>
            <a:ext cx="7772400" cy="1470025"/>
          </a:xfrm>
        </p:spPr>
        <p:txBody>
          <a:bodyPr/>
          <a:lstStyle/>
          <a:p>
            <a:pPr algn="ctr"/>
            <a:r>
              <a:rPr lang="en-US" b="1" dirty="0">
                <a:latin typeface="+mj-lt"/>
              </a:rPr>
              <a:t>Determination of Responsibility </a:t>
            </a:r>
          </a:p>
        </p:txBody>
      </p:sp>
    </p:spTree>
    <p:extLst>
      <p:ext uri="{BB962C8B-B14F-4D97-AF65-F5344CB8AC3E}">
        <p14:creationId xmlns:p14="http://schemas.microsoft.com/office/powerpoint/2010/main" val="382324802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06434-C5D3-452D-A913-77F08D478B19}"/>
              </a:ext>
            </a:extLst>
          </p:cNvPr>
          <p:cNvSpPr>
            <a:spLocks noGrp="1"/>
          </p:cNvSpPr>
          <p:nvPr>
            <p:ph type="title"/>
          </p:nvPr>
        </p:nvSpPr>
        <p:spPr/>
        <p:txBody>
          <a:bodyPr/>
          <a:lstStyle/>
          <a:p>
            <a:r>
              <a:rPr lang="en-US" dirty="0"/>
              <a:t>Philosophy</a:t>
            </a:r>
          </a:p>
        </p:txBody>
      </p:sp>
      <p:sp>
        <p:nvSpPr>
          <p:cNvPr id="4" name="Text Placeholder 3">
            <a:extLst>
              <a:ext uri="{FF2B5EF4-FFF2-40B4-BE49-F238E27FC236}">
                <a16:creationId xmlns:a16="http://schemas.microsoft.com/office/drawing/2014/main" id="{8C433337-8818-4FE4-A840-97D6ABC0B24B}"/>
              </a:ext>
            </a:extLst>
          </p:cNvPr>
          <p:cNvSpPr>
            <a:spLocks noGrp="1"/>
          </p:cNvSpPr>
          <p:nvPr>
            <p:ph type="body" sz="quarter" idx="10"/>
          </p:nvPr>
        </p:nvSpPr>
        <p:spPr/>
        <p:txBody>
          <a:bodyPr/>
          <a:lstStyle/>
          <a:p>
            <a:pPr algn="l"/>
            <a:r>
              <a:rPr lang="en-US" sz="2800" dirty="0"/>
              <a:t>Treat Complainants and /Respondents equally or equitably. </a:t>
            </a:r>
          </a:p>
          <a:p>
            <a:pPr algn="l"/>
            <a:r>
              <a:rPr lang="en-US" sz="2800" dirty="0"/>
              <a:t>Objectively evaluate the evidence. </a:t>
            </a:r>
          </a:p>
          <a:p>
            <a:pPr algn="l"/>
            <a:r>
              <a:rPr lang="en-US" sz="2800" dirty="0"/>
              <a:t>Presume the Respondent is innocent until proven guilty. </a:t>
            </a:r>
          </a:p>
          <a:p>
            <a:pPr algn="l"/>
            <a:r>
              <a:rPr lang="en-US" sz="2800" dirty="0"/>
              <a:t>Set reasonable timeframes. </a:t>
            </a:r>
          </a:p>
          <a:p>
            <a:pPr algn="l"/>
            <a:r>
              <a:rPr lang="en-US" sz="2800" dirty="0"/>
              <a:t>Distribute your Title IX policy early and often. </a:t>
            </a:r>
          </a:p>
          <a:p>
            <a:endParaRPr lang="en-US" dirty="0"/>
          </a:p>
        </p:txBody>
      </p:sp>
    </p:spTree>
    <p:extLst>
      <p:ext uri="{BB962C8B-B14F-4D97-AF65-F5344CB8AC3E}">
        <p14:creationId xmlns:p14="http://schemas.microsoft.com/office/powerpoint/2010/main" val="368819366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D0524-933D-4ED7-A2B5-D4675474D704}"/>
              </a:ext>
            </a:extLst>
          </p:cNvPr>
          <p:cNvSpPr>
            <a:spLocks noGrp="1"/>
          </p:cNvSpPr>
          <p:nvPr>
            <p:ph type="title"/>
          </p:nvPr>
        </p:nvSpPr>
        <p:spPr/>
        <p:txBody>
          <a:bodyPr/>
          <a:lstStyle/>
          <a:p>
            <a:r>
              <a:rPr lang="en-US" dirty="0"/>
              <a:t>After the Investigation</a:t>
            </a:r>
          </a:p>
        </p:txBody>
      </p:sp>
      <p:sp>
        <p:nvSpPr>
          <p:cNvPr id="4" name="Text Placeholder 3">
            <a:extLst>
              <a:ext uri="{FF2B5EF4-FFF2-40B4-BE49-F238E27FC236}">
                <a16:creationId xmlns:a16="http://schemas.microsoft.com/office/drawing/2014/main" id="{2E878BF4-6961-400F-BA3B-F8DDC55B684D}"/>
              </a:ext>
            </a:extLst>
          </p:cNvPr>
          <p:cNvSpPr>
            <a:spLocks noGrp="1"/>
          </p:cNvSpPr>
          <p:nvPr>
            <p:ph type="body" sz="quarter" idx="10"/>
          </p:nvPr>
        </p:nvSpPr>
        <p:spPr>
          <a:xfrm>
            <a:off x="457199" y="1742630"/>
            <a:ext cx="8334103" cy="4720084"/>
          </a:xfrm>
        </p:spPr>
        <p:txBody>
          <a:bodyPr>
            <a:normAutofit lnSpcReduction="10000"/>
          </a:bodyPr>
          <a:lstStyle/>
          <a:p>
            <a:pPr algn="l"/>
            <a:r>
              <a:rPr lang="en-US" sz="2800" dirty="0"/>
              <a:t>Once the report is complete, and before a determination is made, the school must provide the report to both parties. </a:t>
            </a:r>
          </a:p>
          <a:p>
            <a:pPr algn="l"/>
            <a:r>
              <a:rPr lang="en-US" sz="2800" dirty="0"/>
              <a:t>The school must provide the parties with an opportunity to comment, submit additional questions or things they want to be considered before a determination is made. </a:t>
            </a:r>
          </a:p>
          <a:p>
            <a:pPr lvl="1" algn="l"/>
            <a:r>
              <a:rPr lang="en-US" dirty="0">
                <a:solidFill>
                  <a:schemeClr val="tx1"/>
                </a:solidFill>
              </a:rPr>
              <a:t>The Decision Maker must exclude questions that are irrelevant. Questions about the Complainant’s sexual behavior are generally irrelevant. This is known as the “Rape Shield.” </a:t>
            </a:r>
          </a:p>
        </p:txBody>
      </p:sp>
    </p:spTree>
    <p:extLst>
      <p:ext uri="{BB962C8B-B14F-4D97-AF65-F5344CB8AC3E}">
        <p14:creationId xmlns:p14="http://schemas.microsoft.com/office/powerpoint/2010/main" val="352793432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262F-1883-4D77-B662-ADF53DF32515}"/>
              </a:ext>
            </a:extLst>
          </p:cNvPr>
          <p:cNvSpPr>
            <a:spLocks noGrp="1"/>
          </p:cNvSpPr>
          <p:nvPr>
            <p:ph type="title"/>
          </p:nvPr>
        </p:nvSpPr>
        <p:spPr/>
        <p:txBody>
          <a:bodyPr/>
          <a:lstStyle/>
          <a:p>
            <a:r>
              <a:rPr lang="en-US" dirty="0"/>
              <a:t>Evidence</a:t>
            </a:r>
          </a:p>
        </p:txBody>
      </p:sp>
      <p:sp>
        <p:nvSpPr>
          <p:cNvPr id="3" name="Text Placeholder 2">
            <a:extLst>
              <a:ext uri="{FF2B5EF4-FFF2-40B4-BE49-F238E27FC236}">
                <a16:creationId xmlns:a16="http://schemas.microsoft.com/office/drawing/2014/main" id="{499EFA97-A864-4D6C-91CA-156F357E0C9C}"/>
              </a:ext>
            </a:extLst>
          </p:cNvPr>
          <p:cNvSpPr>
            <a:spLocks noGrp="1"/>
          </p:cNvSpPr>
          <p:nvPr>
            <p:ph type="body" sz="quarter" idx="10"/>
          </p:nvPr>
        </p:nvSpPr>
        <p:spPr>
          <a:xfrm>
            <a:off x="457200" y="1938907"/>
            <a:ext cx="8229600" cy="4720084"/>
          </a:xfrm>
        </p:spPr>
        <p:txBody>
          <a:bodyPr>
            <a:normAutofit/>
          </a:bodyPr>
          <a:lstStyle/>
          <a:p>
            <a:pPr algn="l"/>
            <a:r>
              <a:rPr lang="en-US" sz="2800" dirty="0"/>
              <a:t>What is relevant evidence to be considered? </a:t>
            </a:r>
          </a:p>
          <a:p>
            <a:pPr marL="0" indent="0" algn="l">
              <a:buNone/>
            </a:pPr>
            <a:endParaRPr lang="en-US" sz="2800" dirty="0"/>
          </a:p>
          <a:p>
            <a:pPr marL="0" indent="0" algn="l">
              <a:buNone/>
            </a:pPr>
            <a:r>
              <a:rPr lang="en-US" sz="2800" dirty="0">
                <a:sym typeface="Wingdings" panose="05000000000000000000" pitchFamily="2" charset="2"/>
              </a:rPr>
              <a:t>	 Evidence having any tendency to make the 		existence of a fact more probable or less          		probably than it would be without evidence. </a:t>
            </a:r>
          </a:p>
        </p:txBody>
      </p:sp>
    </p:spTree>
    <p:extLst>
      <p:ext uri="{BB962C8B-B14F-4D97-AF65-F5344CB8AC3E}">
        <p14:creationId xmlns:p14="http://schemas.microsoft.com/office/powerpoint/2010/main" val="411286509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5E89-C7A6-434C-A782-B218B9858302}"/>
              </a:ext>
            </a:extLst>
          </p:cNvPr>
          <p:cNvSpPr>
            <a:spLocks noGrp="1"/>
          </p:cNvSpPr>
          <p:nvPr>
            <p:ph type="title"/>
          </p:nvPr>
        </p:nvSpPr>
        <p:spPr/>
        <p:txBody>
          <a:bodyPr/>
          <a:lstStyle/>
          <a:p>
            <a:r>
              <a:rPr lang="en-US" dirty="0"/>
              <a:t>Report	</a:t>
            </a:r>
          </a:p>
        </p:txBody>
      </p:sp>
      <p:sp>
        <p:nvSpPr>
          <p:cNvPr id="3" name="Text Placeholder 2">
            <a:extLst>
              <a:ext uri="{FF2B5EF4-FFF2-40B4-BE49-F238E27FC236}">
                <a16:creationId xmlns:a16="http://schemas.microsoft.com/office/drawing/2014/main" id="{1C428B83-89F7-4A05-A253-AE4441C88F5F}"/>
              </a:ext>
            </a:extLst>
          </p:cNvPr>
          <p:cNvSpPr>
            <a:spLocks noGrp="1"/>
          </p:cNvSpPr>
          <p:nvPr>
            <p:ph type="body" sz="quarter" idx="10"/>
          </p:nvPr>
        </p:nvSpPr>
        <p:spPr/>
        <p:txBody>
          <a:bodyPr/>
          <a:lstStyle/>
          <a:p>
            <a:pPr algn="l"/>
            <a:r>
              <a:rPr lang="en-US" sz="2800" dirty="0"/>
              <a:t>The Decision Maker must issue a written determination that includes: </a:t>
            </a:r>
          </a:p>
          <a:p>
            <a:pPr marL="457200" lvl="1" indent="0" algn="l">
              <a:buNone/>
            </a:pPr>
            <a:r>
              <a:rPr lang="en-US" dirty="0">
                <a:solidFill>
                  <a:schemeClr val="tx1"/>
                </a:solidFill>
              </a:rPr>
              <a:t>1)  Specifies the allegations; </a:t>
            </a:r>
          </a:p>
          <a:p>
            <a:pPr marL="457200" lvl="1" indent="0" algn="l">
              <a:buNone/>
            </a:pPr>
            <a:r>
              <a:rPr lang="en-US" dirty="0">
                <a:solidFill>
                  <a:schemeClr val="tx1"/>
                </a:solidFill>
              </a:rPr>
              <a:t>2)  Describes the procedural steps taken; </a:t>
            </a:r>
          </a:p>
          <a:p>
            <a:pPr marL="457200" lvl="1" indent="0" algn="l">
              <a:buNone/>
            </a:pPr>
            <a:r>
              <a:rPr lang="en-US" dirty="0">
                <a:solidFill>
                  <a:schemeClr val="tx1"/>
                </a:solidFill>
              </a:rPr>
              <a:t>3)  Findings of Fact;</a:t>
            </a:r>
          </a:p>
          <a:p>
            <a:pPr marL="457200" lvl="1" indent="0" algn="l">
              <a:buNone/>
            </a:pPr>
            <a:r>
              <a:rPr lang="en-US" dirty="0">
                <a:solidFill>
                  <a:schemeClr val="tx1"/>
                </a:solidFill>
              </a:rPr>
              <a:t>4)  Conclusions; </a:t>
            </a:r>
          </a:p>
          <a:p>
            <a:pPr marL="457200" lvl="1" indent="0" algn="l">
              <a:buNone/>
            </a:pPr>
            <a:r>
              <a:rPr lang="en-US" dirty="0">
                <a:solidFill>
                  <a:schemeClr val="tx1"/>
                </a:solidFill>
              </a:rPr>
              <a:t>5)  Rational for determining responsibility as to each    	allegation; and </a:t>
            </a:r>
          </a:p>
          <a:p>
            <a:pPr marL="457200" lvl="1" indent="0" algn="l">
              <a:buNone/>
            </a:pPr>
            <a:r>
              <a:rPr lang="en-US" dirty="0">
                <a:solidFill>
                  <a:schemeClr val="tx1"/>
                </a:solidFill>
              </a:rPr>
              <a:t>6)  The appeal procedures.</a:t>
            </a:r>
          </a:p>
        </p:txBody>
      </p:sp>
    </p:spTree>
    <p:extLst>
      <p:ext uri="{BB962C8B-B14F-4D97-AF65-F5344CB8AC3E}">
        <p14:creationId xmlns:p14="http://schemas.microsoft.com/office/powerpoint/2010/main" val="257035386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6E18-5C72-4F63-8DDA-6AA2A5AC6660}"/>
              </a:ext>
            </a:extLst>
          </p:cNvPr>
          <p:cNvSpPr>
            <a:spLocks noGrp="1"/>
          </p:cNvSpPr>
          <p:nvPr>
            <p:ph type="title"/>
          </p:nvPr>
        </p:nvSpPr>
        <p:spPr/>
        <p:txBody>
          <a:bodyPr/>
          <a:lstStyle/>
          <a:p>
            <a:r>
              <a:rPr lang="en-US" dirty="0"/>
              <a:t>Report</a:t>
            </a:r>
          </a:p>
        </p:txBody>
      </p:sp>
      <p:sp>
        <p:nvSpPr>
          <p:cNvPr id="3" name="Text Placeholder 2">
            <a:extLst>
              <a:ext uri="{FF2B5EF4-FFF2-40B4-BE49-F238E27FC236}">
                <a16:creationId xmlns:a16="http://schemas.microsoft.com/office/drawing/2014/main" id="{31EA9247-6923-4A34-8A5A-52AE34D3A292}"/>
              </a:ext>
            </a:extLst>
          </p:cNvPr>
          <p:cNvSpPr>
            <a:spLocks noGrp="1"/>
          </p:cNvSpPr>
          <p:nvPr>
            <p:ph type="body" sz="quarter" idx="10"/>
          </p:nvPr>
        </p:nvSpPr>
        <p:spPr/>
        <p:txBody>
          <a:bodyPr/>
          <a:lstStyle/>
          <a:p>
            <a:pPr algn="l"/>
            <a:r>
              <a:rPr lang="en-US" sz="2800" dirty="0"/>
              <a:t>The report must be provided to both parties simultaneously. </a:t>
            </a:r>
          </a:p>
          <a:p>
            <a:pPr algn="l"/>
            <a:r>
              <a:rPr lang="en-US" sz="2800" dirty="0"/>
              <a:t>The determination by the Decision Maker is not a final determination until: </a:t>
            </a:r>
          </a:p>
          <a:p>
            <a:pPr lvl="1"/>
            <a:r>
              <a:rPr lang="en-US" dirty="0">
                <a:solidFill>
                  <a:schemeClr val="tx1"/>
                </a:solidFill>
              </a:rPr>
              <a:t>An appeal is brought within the appeal period (time limit is in your policy) and it is resolved, or </a:t>
            </a:r>
          </a:p>
          <a:p>
            <a:pPr lvl="1"/>
            <a:r>
              <a:rPr lang="en-US" dirty="0">
                <a:solidFill>
                  <a:schemeClr val="tx1"/>
                </a:solidFill>
              </a:rPr>
              <a:t>An appeal is not brought within the timeframe. </a:t>
            </a:r>
          </a:p>
        </p:txBody>
      </p:sp>
    </p:spTree>
    <p:extLst>
      <p:ext uri="{BB962C8B-B14F-4D97-AF65-F5344CB8AC3E}">
        <p14:creationId xmlns:p14="http://schemas.microsoft.com/office/powerpoint/2010/main" val="4254119958"/>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9FC9-3F4A-49D1-9BB9-E73ACC40CA45}"/>
              </a:ext>
            </a:extLst>
          </p:cNvPr>
          <p:cNvSpPr>
            <a:spLocks noGrp="1"/>
          </p:cNvSpPr>
          <p:nvPr>
            <p:ph type="ctrTitle"/>
          </p:nvPr>
        </p:nvSpPr>
        <p:spPr>
          <a:xfrm>
            <a:off x="685800" y="2693987"/>
            <a:ext cx="7772400" cy="1470025"/>
          </a:xfrm>
        </p:spPr>
        <p:txBody>
          <a:bodyPr/>
          <a:lstStyle/>
          <a:p>
            <a:pPr algn="ctr"/>
            <a:r>
              <a:rPr lang="en-US" b="1" dirty="0">
                <a:latin typeface="+mj-lt"/>
              </a:rPr>
              <a:t>Appeal Decision Maker </a:t>
            </a:r>
          </a:p>
        </p:txBody>
      </p:sp>
    </p:spTree>
    <p:extLst>
      <p:ext uri="{BB962C8B-B14F-4D97-AF65-F5344CB8AC3E}">
        <p14:creationId xmlns:p14="http://schemas.microsoft.com/office/powerpoint/2010/main" val="250287882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033DF-212B-42F0-A39A-5A5F96018340}"/>
              </a:ext>
            </a:extLst>
          </p:cNvPr>
          <p:cNvSpPr>
            <a:spLocks noGrp="1"/>
          </p:cNvSpPr>
          <p:nvPr>
            <p:ph type="title"/>
          </p:nvPr>
        </p:nvSpPr>
        <p:spPr/>
        <p:txBody>
          <a:bodyPr/>
          <a:lstStyle/>
          <a:p>
            <a:r>
              <a:rPr lang="en-US" dirty="0"/>
              <a:t>Basis for Appeal	</a:t>
            </a:r>
          </a:p>
        </p:txBody>
      </p:sp>
      <p:sp>
        <p:nvSpPr>
          <p:cNvPr id="4" name="Text Placeholder 3">
            <a:extLst>
              <a:ext uri="{FF2B5EF4-FFF2-40B4-BE49-F238E27FC236}">
                <a16:creationId xmlns:a16="http://schemas.microsoft.com/office/drawing/2014/main" id="{C56D86D6-FA2F-404D-A239-9742D1632A0A}"/>
              </a:ext>
            </a:extLst>
          </p:cNvPr>
          <p:cNvSpPr>
            <a:spLocks noGrp="1"/>
          </p:cNvSpPr>
          <p:nvPr>
            <p:ph type="body" sz="quarter" idx="10"/>
          </p:nvPr>
        </p:nvSpPr>
        <p:spPr/>
        <p:txBody>
          <a:bodyPr>
            <a:normAutofit/>
          </a:bodyPr>
          <a:lstStyle/>
          <a:p>
            <a:pPr algn="l"/>
            <a:r>
              <a:rPr lang="en-US" sz="2800" dirty="0"/>
              <a:t>Procedural irregularities.</a:t>
            </a:r>
          </a:p>
          <a:p>
            <a:pPr algn="l"/>
            <a:r>
              <a:rPr lang="en-US" sz="2800" dirty="0"/>
              <a:t>New evidence was not reasonably available at the time the determination was made, or </a:t>
            </a:r>
          </a:p>
          <a:p>
            <a:pPr algn="l"/>
            <a:r>
              <a:rPr lang="en-US" sz="2800" dirty="0"/>
              <a:t>The Coordinator, Investigator, or Decision Maker was biased or had a conflict of interest. </a:t>
            </a:r>
          </a:p>
          <a:p>
            <a:pPr algn="l"/>
            <a:r>
              <a:rPr lang="en-US" sz="2800" dirty="0"/>
              <a:t>The school can allow additional reasons for appeal in policy. </a:t>
            </a:r>
            <a:r>
              <a:rPr lang="en-US" sz="2800" u="sng" dirty="0"/>
              <a:t>Do not do this</a:t>
            </a:r>
            <a:r>
              <a:rPr lang="en-US" sz="2800" dirty="0"/>
              <a:t>. </a:t>
            </a:r>
          </a:p>
        </p:txBody>
      </p:sp>
    </p:spTree>
    <p:extLst>
      <p:ext uri="{BB962C8B-B14F-4D97-AF65-F5344CB8AC3E}">
        <p14:creationId xmlns:p14="http://schemas.microsoft.com/office/powerpoint/2010/main" val="300863493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06C2-E1ED-4418-9F1E-034B91B5A501}"/>
              </a:ext>
            </a:extLst>
          </p:cNvPr>
          <p:cNvSpPr>
            <a:spLocks noGrp="1"/>
          </p:cNvSpPr>
          <p:nvPr>
            <p:ph type="title"/>
          </p:nvPr>
        </p:nvSpPr>
        <p:spPr/>
        <p:txBody>
          <a:bodyPr/>
          <a:lstStyle/>
          <a:p>
            <a:r>
              <a:rPr lang="en-US" dirty="0"/>
              <a:t>Appeal	</a:t>
            </a:r>
          </a:p>
        </p:txBody>
      </p:sp>
      <p:sp>
        <p:nvSpPr>
          <p:cNvPr id="3" name="Text Placeholder 2">
            <a:extLst>
              <a:ext uri="{FF2B5EF4-FFF2-40B4-BE49-F238E27FC236}">
                <a16:creationId xmlns:a16="http://schemas.microsoft.com/office/drawing/2014/main" id="{C05FB14D-4C22-480B-8C4F-0C17C1F59FD9}"/>
              </a:ext>
            </a:extLst>
          </p:cNvPr>
          <p:cNvSpPr>
            <a:spLocks noGrp="1"/>
          </p:cNvSpPr>
          <p:nvPr>
            <p:ph type="body" sz="quarter" idx="10"/>
          </p:nvPr>
        </p:nvSpPr>
        <p:spPr>
          <a:xfrm>
            <a:off x="457199" y="1742630"/>
            <a:ext cx="8360229" cy="4720084"/>
          </a:xfrm>
        </p:spPr>
        <p:txBody>
          <a:bodyPr>
            <a:normAutofit/>
          </a:bodyPr>
          <a:lstStyle/>
          <a:p>
            <a:pPr algn="l"/>
            <a:r>
              <a:rPr lang="en-US" sz="2800" dirty="0"/>
              <a:t>The school must, again, provide an equal opportunity to submit information as part of an appeal consideration. </a:t>
            </a:r>
          </a:p>
          <a:p>
            <a:pPr algn="l"/>
            <a:r>
              <a:rPr lang="en-US" sz="2800" dirty="0"/>
              <a:t>The parties must be given an opportunity to submit written documentation in support of the outcome or challenging the outcome. </a:t>
            </a:r>
          </a:p>
          <a:p>
            <a:pPr algn="l"/>
            <a:r>
              <a:rPr lang="en-US" sz="2800" dirty="0"/>
              <a:t>The Appeal Decision Maker must submit a written decision simultaneously to both parties. </a:t>
            </a:r>
          </a:p>
        </p:txBody>
      </p:sp>
    </p:spTree>
    <p:extLst>
      <p:ext uri="{BB962C8B-B14F-4D97-AF65-F5344CB8AC3E}">
        <p14:creationId xmlns:p14="http://schemas.microsoft.com/office/powerpoint/2010/main" val="147633150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2C187-35BC-4C90-AAC5-E6090C17807E}"/>
              </a:ext>
            </a:extLst>
          </p:cNvPr>
          <p:cNvSpPr>
            <a:spLocks noGrp="1"/>
          </p:cNvSpPr>
          <p:nvPr>
            <p:ph type="ctrTitle"/>
          </p:nvPr>
        </p:nvSpPr>
        <p:spPr>
          <a:xfrm>
            <a:off x="685800" y="2693987"/>
            <a:ext cx="7772400" cy="1470025"/>
          </a:xfrm>
        </p:spPr>
        <p:txBody>
          <a:bodyPr/>
          <a:lstStyle/>
          <a:p>
            <a:pPr algn="ctr"/>
            <a:r>
              <a:rPr lang="en-US" b="1" dirty="0">
                <a:latin typeface="+mj-lt"/>
              </a:rPr>
              <a:t>Return to the Big Picture</a:t>
            </a:r>
          </a:p>
        </p:txBody>
      </p:sp>
    </p:spTree>
    <p:extLst>
      <p:ext uri="{BB962C8B-B14F-4D97-AF65-F5344CB8AC3E}">
        <p14:creationId xmlns:p14="http://schemas.microsoft.com/office/powerpoint/2010/main" val="3921194540"/>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CB24E-877F-4E4B-A2A3-1DE3A1491A66}"/>
              </a:ext>
            </a:extLst>
          </p:cNvPr>
          <p:cNvSpPr>
            <a:spLocks noGrp="1"/>
          </p:cNvSpPr>
          <p:nvPr>
            <p:ph type="title"/>
          </p:nvPr>
        </p:nvSpPr>
        <p:spPr/>
        <p:txBody>
          <a:bodyPr/>
          <a:lstStyle/>
          <a:p>
            <a:r>
              <a:rPr lang="en-US" dirty="0"/>
              <a:t>Other Required Reports</a:t>
            </a:r>
          </a:p>
        </p:txBody>
      </p:sp>
      <p:sp>
        <p:nvSpPr>
          <p:cNvPr id="4" name="Text Placeholder 3">
            <a:extLst>
              <a:ext uri="{FF2B5EF4-FFF2-40B4-BE49-F238E27FC236}">
                <a16:creationId xmlns:a16="http://schemas.microsoft.com/office/drawing/2014/main" id="{C687552D-DDBF-4394-BE88-6896421C4563}"/>
              </a:ext>
            </a:extLst>
          </p:cNvPr>
          <p:cNvSpPr>
            <a:spLocks noGrp="1"/>
          </p:cNvSpPr>
          <p:nvPr>
            <p:ph type="body" sz="quarter" idx="10"/>
          </p:nvPr>
        </p:nvSpPr>
        <p:spPr>
          <a:xfrm>
            <a:off x="457200" y="1876659"/>
            <a:ext cx="8229600" cy="3923250"/>
          </a:xfrm>
        </p:spPr>
        <p:txBody>
          <a:bodyPr>
            <a:normAutofit/>
          </a:bodyPr>
          <a:lstStyle/>
          <a:p>
            <a:pPr algn="l"/>
            <a:r>
              <a:rPr lang="en-US" sz="2800" dirty="0"/>
              <a:t>Mandated Reporting </a:t>
            </a:r>
            <a:r>
              <a:rPr lang="en-US" sz="2800" dirty="0">
                <a:sym typeface="Wingdings" panose="05000000000000000000" pitchFamily="2" charset="2"/>
              </a:rPr>
              <a:t> Law Enforcement, Social Services/Human Services </a:t>
            </a:r>
            <a:endParaRPr lang="en-US" sz="2800" dirty="0"/>
          </a:p>
          <a:p>
            <a:pPr algn="l"/>
            <a:r>
              <a:rPr lang="en-US" sz="2800" dirty="0"/>
              <a:t>Maltreatment </a:t>
            </a:r>
            <a:r>
              <a:rPr lang="en-US" sz="2800" dirty="0">
                <a:sym typeface="Wingdings" panose="05000000000000000000" pitchFamily="2" charset="2"/>
              </a:rPr>
              <a:t> </a:t>
            </a:r>
            <a:r>
              <a:rPr lang="en-US" sz="2800" dirty="0" err="1">
                <a:sym typeface="Wingdings" panose="05000000000000000000" pitchFamily="2" charset="2"/>
              </a:rPr>
              <a:t>MDE</a:t>
            </a:r>
            <a:r>
              <a:rPr lang="en-US" sz="2800" dirty="0">
                <a:sym typeface="Wingdings" panose="05000000000000000000" pitchFamily="2" charset="2"/>
              </a:rPr>
              <a:t> </a:t>
            </a:r>
            <a:endParaRPr lang="en-US" sz="2800" dirty="0"/>
          </a:p>
          <a:p>
            <a:pPr algn="l"/>
            <a:r>
              <a:rPr lang="en-US" sz="2800" dirty="0"/>
              <a:t>Criminal violations </a:t>
            </a:r>
            <a:r>
              <a:rPr lang="en-US" sz="2800" dirty="0">
                <a:sym typeface="Wingdings" panose="05000000000000000000" pitchFamily="2" charset="2"/>
              </a:rPr>
              <a:t> Law Enforcement</a:t>
            </a:r>
            <a:endParaRPr lang="en-US" sz="2800" dirty="0"/>
          </a:p>
          <a:p>
            <a:pPr algn="l"/>
            <a:r>
              <a:rPr lang="en-US" sz="2800" dirty="0"/>
              <a:t>Behavioral concerns </a:t>
            </a:r>
            <a:r>
              <a:rPr lang="en-US" sz="2800" dirty="0">
                <a:sym typeface="Wingdings" panose="05000000000000000000" pitchFamily="2" charset="2"/>
              </a:rPr>
              <a:t> HR, IEP Team, building Principal </a:t>
            </a:r>
            <a:endParaRPr lang="en-US" sz="2800" dirty="0"/>
          </a:p>
        </p:txBody>
      </p:sp>
    </p:spTree>
    <p:extLst>
      <p:ext uri="{BB962C8B-B14F-4D97-AF65-F5344CB8AC3E}">
        <p14:creationId xmlns:p14="http://schemas.microsoft.com/office/powerpoint/2010/main" val="2767999045"/>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93987"/>
            <a:ext cx="7772400" cy="1470025"/>
          </a:xfrm>
        </p:spPr>
        <p:txBody>
          <a:bodyPr/>
          <a:lstStyle/>
          <a:p>
            <a:pPr algn="ctr"/>
            <a:r>
              <a:rPr lang="en-US" b="1" dirty="0">
                <a:latin typeface="+mj-lt"/>
              </a:rPr>
              <a:t>Questions?</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794" y="2723151"/>
            <a:ext cx="8016411" cy="1470025"/>
          </a:xfrm>
        </p:spPr>
        <p:txBody>
          <a:bodyPr/>
          <a:lstStyle/>
          <a:p>
            <a:pPr algn="ctr"/>
            <a:r>
              <a:rPr lang="en-US" b="1" dirty="0">
                <a:latin typeface="+mn-lt"/>
              </a:rPr>
              <a:t>Overview of Title IX Roles</a:t>
            </a:r>
          </a:p>
        </p:txBody>
      </p:sp>
    </p:spTree>
    <p:extLst>
      <p:ext uri="{BB962C8B-B14F-4D97-AF65-F5344CB8AC3E}">
        <p14:creationId xmlns:p14="http://schemas.microsoft.com/office/powerpoint/2010/main" val="61477814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3420786"/>
              </p:ext>
            </p:extLst>
          </p:nvPr>
        </p:nvGraphicFramePr>
        <p:xfrm>
          <a:off x="1343026" y="5152252"/>
          <a:ext cx="6450807" cy="1105208"/>
        </p:xfrm>
        <a:graphic>
          <a:graphicData uri="http://schemas.openxmlformats.org/drawingml/2006/table">
            <a:tbl>
              <a:tblPr firstRow="1" firstCol="1" bandRow="1"/>
              <a:tblGrid>
                <a:gridCol w="1671638">
                  <a:extLst>
                    <a:ext uri="{9D8B030D-6E8A-4147-A177-3AD203B41FA5}">
                      <a16:colId xmlns:a16="http://schemas.microsoft.com/office/drawing/2014/main" val="20000"/>
                    </a:ext>
                  </a:extLst>
                </a:gridCol>
                <a:gridCol w="1528763">
                  <a:extLst>
                    <a:ext uri="{9D8B030D-6E8A-4147-A177-3AD203B41FA5}">
                      <a16:colId xmlns:a16="http://schemas.microsoft.com/office/drawing/2014/main" val="20001"/>
                    </a:ext>
                  </a:extLst>
                </a:gridCol>
                <a:gridCol w="1514475">
                  <a:extLst>
                    <a:ext uri="{9D8B030D-6E8A-4147-A177-3AD203B41FA5}">
                      <a16:colId xmlns:a16="http://schemas.microsoft.com/office/drawing/2014/main" val="20002"/>
                    </a:ext>
                  </a:extLst>
                </a:gridCol>
                <a:gridCol w="1735931">
                  <a:extLst>
                    <a:ext uri="{9D8B030D-6E8A-4147-A177-3AD203B41FA5}">
                      <a16:colId xmlns:a16="http://schemas.microsoft.com/office/drawing/2014/main" val="20003"/>
                    </a:ext>
                  </a:extLst>
                </a:gridCol>
              </a:tblGrid>
              <a:tr h="1105208">
                <a:tc>
                  <a:txBody>
                    <a:bodyPr/>
                    <a:lstStyle/>
                    <a:p>
                      <a:pPr marL="274320" marR="274320">
                        <a:lnSpc>
                          <a:spcPct val="115000"/>
                        </a:lnSpc>
                        <a:spcBef>
                          <a:spcPts val="0"/>
                        </a:spcBef>
                        <a:spcAft>
                          <a:spcPts val="0"/>
                        </a:spcAft>
                      </a:pPr>
                      <a:r>
                        <a:rPr lang="en-US" sz="1200" b="1" dirty="0">
                          <a:solidFill>
                            <a:schemeClr val="bg1"/>
                          </a:solidFill>
                          <a:effectLst/>
                          <a:latin typeface="Times New Roman"/>
                          <a:ea typeface="Times New Roman"/>
                          <a:cs typeface="Times New Roman"/>
                        </a:rPr>
                        <a:t>Fergus Falls </a:t>
                      </a:r>
                      <a:endParaRPr lang="en-US" sz="1200" dirty="0">
                        <a:solidFill>
                          <a:schemeClr val="bg1"/>
                        </a:solidFill>
                        <a:effectLst/>
                        <a:latin typeface="Times New Roman"/>
                        <a:ea typeface="Times New Roman"/>
                        <a:cs typeface="Times New Roman"/>
                      </a:endParaRPr>
                    </a:p>
                    <a:p>
                      <a:pPr marL="274320" marR="0">
                        <a:lnSpc>
                          <a:spcPct val="115000"/>
                        </a:lnSpc>
                        <a:spcBef>
                          <a:spcPts val="0"/>
                        </a:spcBef>
                        <a:spcAft>
                          <a:spcPts val="0"/>
                        </a:spcAft>
                      </a:pPr>
                      <a:r>
                        <a:rPr lang="en-US" sz="1200" dirty="0">
                          <a:solidFill>
                            <a:schemeClr val="bg1"/>
                          </a:solidFill>
                          <a:effectLst/>
                          <a:latin typeface="Times New Roman"/>
                          <a:ea typeface="Times New Roman"/>
                          <a:cs typeface="Times New Roman"/>
                        </a:rPr>
                        <a:t>110 North Mill Street</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Fergus Falls, MN 56537</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Phone: 218-736-5493</a:t>
                      </a:r>
                    </a:p>
                  </a:txBody>
                  <a:tcPr marL="35254" marR="35254" marT="35254" marB="35254">
                    <a:lnL>
                      <a:noFill/>
                    </a:lnL>
                    <a:lnR>
                      <a:noFill/>
                    </a:lnR>
                    <a:lnT>
                      <a:noFill/>
                    </a:lnT>
                    <a:lnB>
                      <a:noFill/>
                    </a:lnB>
                  </a:tcPr>
                </a:tc>
                <a:tc>
                  <a:txBody>
                    <a:bodyPr/>
                    <a:lstStyle/>
                    <a:p>
                      <a:pPr marL="67945" marR="274320">
                        <a:lnSpc>
                          <a:spcPct val="115000"/>
                        </a:lnSpc>
                        <a:spcBef>
                          <a:spcPts val="0"/>
                        </a:spcBef>
                        <a:spcAft>
                          <a:spcPts val="0"/>
                        </a:spcAft>
                      </a:pPr>
                      <a:r>
                        <a:rPr lang="en-US" sz="1200" b="1" dirty="0">
                          <a:solidFill>
                            <a:schemeClr val="bg1"/>
                          </a:solidFill>
                          <a:effectLst/>
                          <a:latin typeface="Times New Roman"/>
                          <a:ea typeface="Times New Roman"/>
                          <a:cs typeface="Times New Roman"/>
                        </a:rPr>
                        <a:t>Wadena </a:t>
                      </a:r>
                      <a:endParaRPr lang="en-US" sz="1200" dirty="0">
                        <a:solidFill>
                          <a:schemeClr val="bg1"/>
                        </a:solidFill>
                        <a:effectLst/>
                        <a:latin typeface="Times New Roman"/>
                        <a:ea typeface="Times New Roman"/>
                        <a:cs typeface="Times New Roman"/>
                      </a:endParaRPr>
                    </a:p>
                    <a:p>
                      <a:pPr marL="67945" marR="0">
                        <a:lnSpc>
                          <a:spcPct val="115000"/>
                        </a:lnSpc>
                        <a:spcBef>
                          <a:spcPts val="0"/>
                        </a:spcBef>
                        <a:spcAft>
                          <a:spcPts val="0"/>
                        </a:spcAft>
                      </a:pPr>
                      <a:r>
                        <a:rPr lang="en-US" sz="1200" dirty="0">
                          <a:solidFill>
                            <a:schemeClr val="bg1"/>
                          </a:solidFill>
                          <a:effectLst/>
                          <a:latin typeface="Times New Roman"/>
                          <a:ea typeface="Times New Roman"/>
                          <a:cs typeface="Times New Roman"/>
                        </a:rPr>
                        <a:t>7 Colfax Avenue</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Wadena, MN 56482</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Phone: 218-631-1400</a:t>
                      </a:r>
                    </a:p>
                  </a:txBody>
                  <a:tcPr marL="35254" marR="35254" marT="35254" marB="35254">
                    <a:lnL>
                      <a:noFill/>
                    </a:lnL>
                    <a:lnR>
                      <a:noFill/>
                    </a:lnR>
                    <a:lnT>
                      <a:noFill/>
                    </a:lnT>
                    <a:lnB>
                      <a:noFill/>
                    </a:lnB>
                  </a:tcPr>
                </a:tc>
                <a:tc>
                  <a:txBody>
                    <a:bodyPr/>
                    <a:lstStyle/>
                    <a:p>
                      <a:pPr marL="0" marR="274320">
                        <a:lnSpc>
                          <a:spcPct val="115000"/>
                        </a:lnSpc>
                        <a:spcBef>
                          <a:spcPts val="0"/>
                        </a:spcBef>
                        <a:spcAft>
                          <a:spcPts val="0"/>
                        </a:spcAft>
                      </a:pPr>
                      <a:r>
                        <a:rPr lang="en-US" sz="1200" b="1" dirty="0">
                          <a:solidFill>
                            <a:schemeClr val="bg1"/>
                          </a:solidFill>
                          <a:effectLst/>
                          <a:latin typeface="Times New Roman"/>
                          <a:ea typeface="Times New Roman"/>
                          <a:cs typeface="Times New Roman"/>
                        </a:rPr>
                        <a:t>Detroit Lakes </a:t>
                      </a:r>
                      <a:endParaRPr lang="en-US" sz="1200" dirty="0">
                        <a:solidFill>
                          <a:schemeClr val="bg1"/>
                        </a:solidFill>
                        <a:effectLst/>
                        <a:latin typeface="Times New Roman"/>
                        <a:ea typeface="Times New Roman"/>
                        <a:cs typeface="Times New Roman"/>
                      </a:endParaRPr>
                    </a:p>
                    <a:p>
                      <a:pPr marL="0" marR="0">
                        <a:lnSpc>
                          <a:spcPct val="115000"/>
                        </a:lnSpc>
                        <a:spcBef>
                          <a:spcPts val="0"/>
                        </a:spcBef>
                        <a:spcAft>
                          <a:spcPts val="0"/>
                        </a:spcAft>
                        <a:tabLst>
                          <a:tab pos="1666240" algn="l"/>
                        </a:tabLst>
                      </a:pPr>
                      <a:r>
                        <a:rPr lang="en-US" sz="1200" dirty="0">
                          <a:solidFill>
                            <a:schemeClr val="bg1"/>
                          </a:solidFill>
                          <a:effectLst/>
                          <a:latin typeface="Times New Roman"/>
                          <a:ea typeface="Times New Roman"/>
                          <a:cs typeface="Times New Roman"/>
                        </a:rPr>
                        <a:t>903 Washington Ave</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Detroit Lakes, MN 56501</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Phone: 218-847-4858</a:t>
                      </a:r>
                    </a:p>
                  </a:txBody>
                  <a:tcPr marL="35254" marR="35254" marT="35254" marB="35254">
                    <a:lnL>
                      <a:noFill/>
                    </a:lnL>
                    <a:lnR>
                      <a:noFill/>
                    </a:lnR>
                    <a:lnT>
                      <a:noFill/>
                    </a:lnT>
                    <a:lnB>
                      <a:noFill/>
                    </a:lnB>
                  </a:tcPr>
                </a:tc>
                <a:tc>
                  <a:txBody>
                    <a:bodyPr/>
                    <a:lstStyle/>
                    <a:p>
                      <a:pPr marL="0" marR="274320">
                        <a:lnSpc>
                          <a:spcPct val="115000"/>
                        </a:lnSpc>
                        <a:spcBef>
                          <a:spcPts val="0"/>
                        </a:spcBef>
                        <a:spcAft>
                          <a:spcPts val="0"/>
                        </a:spcAft>
                      </a:pPr>
                      <a:r>
                        <a:rPr lang="en-US" sz="1200" b="1" dirty="0">
                          <a:solidFill>
                            <a:schemeClr val="bg1"/>
                          </a:solidFill>
                          <a:effectLst/>
                          <a:latin typeface="Times New Roman"/>
                          <a:ea typeface="Times New Roman"/>
                          <a:cs typeface="Times New Roman"/>
                        </a:rPr>
                        <a:t>Alexandria </a:t>
                      </a:r>
                      <a:endParaRPr lang="en-US" sz="1200" dirty="0">
                        <a:solidFill>
                          <a:schemeClr val="bg1"/>
                        </a:solidFill>
                        <a:effectLst/>
                        <a:latin typeface="Times New Roman"/>
                        <a:ea typeface="Times New Roman"/>
                        <a:cs typeface="Times New Roman"/>
                      </a:endParaRPr>
                    </a:p>
                    <a:p>
                      <a:pPr marL="0" marR="92075">
                        <a:lnSpc>
                          <a:spcPct val="115000"/>
                        </a:lnSpc>
                        <a:spcBef>
                          <a:spcPts val="0"/>
                        </a:spcBef>
                        <a:spcAft>
                          <a:spcPts val="0"/>
                        </a:spcAft>
                      </a:pPr>
                      <a:r>
                        <a:rPr lang="en-US" sz="1200" dirty="0">
                          <a:solidFill>
                            <a:schemeClr val="bg1"/>
                          </a:solidFill>
                          <a:effectLst/>
                          <a:latin typeface="Times New Roman"/>
                          <a:ea typeface="Times New Roman"/>
                          <a:cs typeface="Times New Roman"/>
                        </a:rPr>
                        <a:t>203 22nd Avenue West</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Alexandria, MN 56308</a:t>
                      </a:r>
                      <a:br>
                        <a:rPr lang="en-US" sz="1200" dirty="0">
                          <a:solidFill>
                            <a:schemeClr val="bg1"/>
                          </a:solidFill>
                          <a:effectLst/>
                          <a:latin typeface="Times New Roman"/>
                          <a:ea typeface="Times New Roman"/>
                          <a:cs typeface="Times New Roman"/>
                        </a:rPr>
                      </a:br>
                      <a:r>
                        <a:rPr lang="en-US" sz="1200" dirty="0">
                          <a:solidFill>
                            <a:schemeClr val="bg1"/>
                          </a:solidFill>
                          <a:effectLst/>
                          <a:latin typeface="Times New Roman"/>
                          <a:ea typeface="Times New Roman"/>
                          <a:cs typeface="Times New Roman"/>
                        </a:rPr>
                        <a:t>Phone: 320-759-3143</a:t>
                      </a:r>
                    </a:p>
                  </a:txBody>
                  <a:tcPr marL="35254" marR="35254" marT="35254" marB="35254">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04002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C91554-AA83-42F6-9030-95C4F996BB7F}"/>
              </a:ext>
            </a:extLst>
          </p:cNvPr>
          <p:cNvSpPr>
            <a:spLocks noGrp="1"/>
          </p:cNvSpPr>
          <p:nvPr>
            <p:ph type="title"/>
          </p:nvPr>
        </p:nvSpPr>
        <p:spPr/>
        <p:txBody>
          <a:bodyPr/>
          <a:lstStyle/>
          <a:p>
            <a:r>
              <a:rPr lang="en-US" dirty="0"/>
              <a:t>Four Positions</a:t>
            </a:r>
          </a:p>
        </p:txBody>
      </p:sp>
      <p:sp>
        <p:nvSpPr>
          <p:cNvPr id="4" name="Text Placeholder 3">
            <a:extLst>
              <a:ext uri="{FF2B5EF4-FFF2-40B4-BE49-F238E27FC236}">
                <a16:creationId xmlns:a16="http://schemas.microsoft.com/office/drawing/2014/main" id="{B2B4257B-6591-49EA-BAF5-0A01EE4E1A86}"/>
              </a:ext>
            </a:extLst>
          </p:cNvPr>
          <p:cNvSpPr>
            <a:spLocks noGrp="1"/>
          </p:cNvSpPr>
          <p:nvPr>
            <p:ph type="body" sz="quarter" idx="10"/>
          </p:nvPr>
        </p:nvSpPr>
        <p:spPr>
          <a:xfrm>
            <a:off x="457200" y="2037806"/>
            <a:ext cx="8464731" cy="3357155"/>
          </a:xfrm>
        </p:spPr>
        <p:txBody>
          <a:bodyPr/>
          <a:lstStyle/>
          <a:p>
            <a:pPr marL="514350" indent="-514350" algn="l">
              <a:buFont typeface="+mj-lt"/>
              <a:buAutoNum type="arabicPeriod"/>
            </a:pPr>
            <a:r>
              <a:rPr lang="en-US" sz="2800" dirty="0"/>
              <a:t>Coordinator </a:t>
            </a:r>
          </a:p>
          <a:p>
            <a:pPr marL="514350" indent="-514350" algn="l">
              <a:buFont typeface="+mj-lt"/>
              <a:buAutoNum type="arabicPeriod"/>
            </a:pPr>
            <a:r>
              <a:rPr lang="en-US" sz="2800" dirty="0"/>
              <a:t>Investigator</a:t>
            </a:r>
          </a:p>
          <a:p>
            <a:pPr marL="514350" indent="-514350" algn="l">
              <a:buFont typeface="+mj-lt"/>
              <a:buAutoNum type="arabicPeriod"/>
            </a:pPr>
            <a:r>
              <a:rPr lang="en-US" sz="2800" dirty="0"/>
              <a:t>Determination of Responsibility (Decision Maker)</a:t>
            </a:r>
          </a:p>
          <a:p>
            <a:pPr marL="514350" indent="-514350" algn="l">
              <a:buFont typeface="+mj-lt"/>
              <a:buAutoNum type="arabicPeriod"/>
            </a:pPr>
            <a:r>
              <a:rPr lang="en-US" sz="2800" dirty="0"/>
              <a:t>Appeal Decision Maker </a:t>
            </a:r>
          </a:p>
        </p:txBody>
      </p:sp>
    </p:spTree>
    <p:extLst>
      <p:ext uri="{BB962C8B-B14F-4D97-AF65-F5344CB8AC3E}">
        <p14:creationId xmlns:p14="http://schemas.microsoft.com/office/powerpoint/2010/main" val="215317748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D7003-36B0-4F62-9733-D28F35665BA4}"/>
              </a:ext>
            </a:extLst>
          </p:cNvPr>
          <p:cNvSpPr>
            <a:spLocks noGrp="1"/>
          </p:cNvSpPr>
          <p:nvPr>
            <p:ph type="ctrTitle"/>
          </p:nvPr>
        </p:nvSpPr>
        <p:spPr>
          <a:xfrm>
            <a:off x="685800" y="2693987"/>
            <a:ext cx="7772400" cy="1470025"/>
          </a:xfrm>
        </p:spPr>
        <p:txBody>
          <a:bodyPr/>
          <a:lstStyle/>
          <a:p>
            <a:pPr algn="ctr"/>
            <a:r>
              <a:rPr lang="en-US" b="1" dirty="0">
                <a:latin typeface="+mj-lt"/>
              </a:rPr>
              <a:t>Coordinator </a:t>
            </a:r>
          </a:p>
        </p:txBody>
      </p:sp>
    </p:spTree>
    <p:extLst>
      <p:ext uri="{BB962C8B-B14F-4D97-AF65-F5344CB8AC3E}">
        <p14:creationId xmlns:p14="http://schemas.microsoft.com/office/powerpoint/2010/main" val="386906578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7FCD-846B-4B45-8E6C-EDE7633C190E}"/>
              </a:ext>
            </a:extLst>
          </p:cNvPr>
          <p:cNvSpPr>
            <a:spLocks noGrp="1"/>
          </p:cNvSpPr>
          <p:nvPr>
            <p:ph type="title"/>
          </p:nvPr>
        </p:nvSpPr>
        <p:spPr/>
        <p:txBody>
          <a:bodyPr/>
          <a:lstStyle/>
          <a:p>
            <a:r>
              <a:rPr lang="en-US" dirty="0"/>
              <a:t>Formal Complaint</a:t>
            </a:r>
          </a:p>
        </p:txBody>
      </p:sp>
      <p:sp>
        <p:nvSpPr>
          <p:cNvPr id="3" name="Text Placeholder 2">
            <a:extLst>
              <a:ext uri="{FF2B5EF4-FFF2-40B4-BE49-F238E27FC236}">
                <a16:creationId xmlns:a16="http://schemas.microsoft.com/office/drawing/2014/main" id="{D63F0FF4-C1E7-4D05-84B2-1DBC259FD974}"/>
              </a:ext>
            </a:extLst>
          </p:cNvPr>
          <p:cNvSpPr>
            <a:spLocks noGrp="1"/>
          </p:cNvSpPr>
          <p:nvPr>
            <p:ph type="body" sz="quarter" idx="10"/>
          </p:nvPr>
        </p:nvSpPr>
        <p:spPr>
          <a:xfrm>
            <a:off x="457200" y="1904654"/>
            <a:ext cx="8438606" cy="4720084"/>
          </a:xfrm>
        </p:spPr>
        <p:txBody>
          <a:bodyPr>
            <a:normAutofit/>
          </a:bodyPr>
          <a:lstStyle/>
          <a:p>
            <a:pPr algn="l"/>
            <a:r>
              <a:rPr lang="en-US" sz="2800" dirty="0"/>
              <a:t>Begins the process. </a:t>
            </a:r>
          </a:p>
          <a:p>
            <a:pPr algn="l"/>
            <a:r>
              <a:rPr lang="en-US" sz="2800" dirty="0"/>
              <a:t>Develop a form to have on hand. </a:t>
            </a:r>
          </a:p>
          <a:p>
            <a:pPr algn="l"/>
            <a:r>
              <a:rPr lang="en-US" sz="2800" dirty="0"/>
              <a:t>A formal complaint must be signed by the complainant or by the Title IX Coordinator.</a:t>
            </a:r>
          </a:p>
          <a:p>
            <a:pPr algn="l"/>
            <a:r>
              <a:rPr lang="en-US" sz="2800" dirty="0"/>
              <a:t>Coordinator must immediately evaluate whether the complaint is in the proper form to move forward, or whether it must be dismissed. </a:t>
            </a:r>
          </a:p>
        </p:txBody>
      </p:sp>
    </p:spTree>
    <p:extLst>
      <p:ext uri="{BB962C8B-B14F-4D97-AF65-F5344CB8AC3E}">
        <p14:creationId xmlns:p14="http://schemas.microsoft.com/office/powerpoint/2010/main" val="24384387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0FF28-7278-41C9-9AD4-176DBA1FAB05}"/>
              </a:ext>
            </a:extLst>
          </p:cNvPr>
          <p:cNvSpPr>
            <a:spLocks noGrp="1"/>
          </p:cNvSpPr>
          <p:nvPr>
            <p:ph type="title"/>
          </p:nvPr>
        </p:nvSpPr>
        <p:spPr/>
        <p:txBody>
          <a:bodyPr/>
          <a:lstStyle/>
          <a:p>
            <a:r>
              <a:rPr lang="en-US" dirty="0"/>
              <a:t>Mandatory Dismissal</a:t>
            </a:r>
          </a:p>
        </p:txBody>
      </p:sp>
      <p:sp>
        <p:nvSpPr>
          <p:cNvPr id="4" name="Text Placeholder 3">
            <a:extLst>
              <a:ext uri="{FF2B5EF4-FFF2-40B4-BE49-F238E27FC236}">
                <a16:creationId xmlns:a16="http://schemas.microsoft.com/office/drawing/2014/main" id="{A73C2DC4-A042-46AE-845E-FEAD7BBB8997}"/>
              </a:ext>
            </a:extLst>
          </p:cNvPr>
          <p:cNvSpPr>
            <a:spLocks noGrp="1"/>
          </p:cNvSpPr>
          <p:nvPr>
            <p:ph type="body" sz="quarter" idx="10"/>
          </p:nvPr>
        </p:nvSpPr>
        <p:spPr>
          <a:xfrm>
            <a:off x="228600" y="1742630"/>
            <a:ext cx="8686800" cy="4720084"/>
          </a:xfrm>
        </p:spPr>
        <p:txBody>
          <a:bodyPr>
            <a:normAutofit lnSpcReduction="10000"/>
          </a:bodyPr>
          <a:lstStyle/>
          <a:p>
            <a:pPr lvl="1" algn="l">
              <a:buFont typeface="Arial" panose="020B0604020202020204" pitchFamily="34" charset="0"/>
              <a:buChar char="•"/>
            </a:pPr>
            <a:r>
              <a:rPr lang="en-US" sz="2800" dirty="0">
                <a:solidFill>
                  <a:schemeClr val="tx1"/>
                </a:solidFill>
              </a:rPr>
              <a:t>The conduct as alleged does not meet the definition of sexual harassment as defined by the regulations. </a:t>
            </a:r>
          </a:p>
          <a:p>
            <a:pPr lvl="1" algn="l">
              <a:buFont typeface="Arial" panose="020B0604020202020204" pitchFamily="34" charset="0"/>
              <a:buChar char="•"/>
            </a:pPr>
            <a:r>
              <a:rPr lang="en-US" sz="2800" dirty="0">
                <a:solidFill>
                  <a:schemeClr val="tx1"/>
                </a:solidFill>
              </a:rPr>
              <a:t>The conduct as alleged did not occur in the school or the school’s “education program or activity.” </a:t>
            </a:r>
          </a:p>
          <a:p>
            <a:pPr lvl="1" algn="l">
              <a:buFont typeface="Arial" panose="020B0604020202020204" pitchFamily="34" charset="0"/>
              <a:buChar char="•"/>
            </a:pPr>
            <a:r>
              <a:rPr lang="en-US" sz="2800" dirty="0">
                <a:solidFill>
                  <a:schemeClr val="tx1"/>
                </a:solidFill>
              </a:rPr>
              <a:t>The conduct as alleged did not occur against a person in the United States.  </a:t>
            </a:r>
          </a:p>
          <a:p>
            <a:pPr lvl="1" algn="l">
              <a:buFont typeface="Arial" panose="020B0604020202020204" pitchFamily="34" charset="0"/>
              <a:buChar char="•"/>
            </a:pPr>
            <a:r>
              <a:rPr lang="en-US" sz="2800" dirty="0">
                <a:solidFill>
                  <a:schemeClr val="tx1"/>
                </a:solidFill>
              </a:rPr>
              <a:t>Give written notice to Complainant listing one of the reasons above as the basis for dismissal. </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125294874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0985-F48C-43C6-9A47-212A4ED6E95C}"/>
              </a:ext>
            </a:extLst>
          </p:cNvPr>
          <p:cNvSpPr>
            <a:spLocks noGrp="1"/>
          </p:cNvSpPr>
          <p:nvPr>
            <p:ph type="title"/>
          </p:nvPr>
        </p:nvSpPr>
        <p:spPr/>
        <p:txBody>
          <a:bodyPr/>
          <a:lstStyle/>
          <a:p>
            <a:r>
              <a:rPr lang="en-US" dirty="0"/>
              <a:t>Permissive Dismissal</a:t>
            </a:r>
          </a:p>
        </p:txBody>
      </p:sp>
      <p:sp>
        <p:nvSpPr>
          <p:cNvPr id="3" name="Text Placeholder 2">
            <a:extLst>
              <a:ext uri="{FF2B5EF4-FFF2-40B4-BE49-F238E27FC236}">
                <a16:creationId xmlns:a16="http://schemas.microsoft.com/office/drawing/2014/main" id="{13D947E7-ADE8-4A7E-B255-5B19314DD534}"/>
              </a:ext>
            </a:extLst>
          </p:cNvPr>
          <p:cNvSpPr>
            <a:spLocks noGrp="1"/>
          </p:cNvSpPr>
          <p:nvPr>
            <p:ph type="body" sz="quarter" idx="10"/>
          </p:nvPr>
        </p:nvSpPr>
        <p:spPr>
          <a:xfrm>
            <a:off x="130629" y="1742629"/>
            <a:ext cx="8869679" cy="5010867"/>
          </a:xfrm>
        </p:spPr>
        <p:txBody>
          <a:bodyPr>
            <a:normAutofit lnSpcReduction="10000"/>
          </a:bodyPr>
          <a:lstStyle/>
          <a:p>
            <a:pPr lvl="1" algn="l">
              <a:buFont typeface="Arial" panose="020B0604020202020204" pitchFamily="34" charset="0"/>
              <a:buChar char="•"/>
            </a:pPr>
            <a:r>
              <a:rPr lang="en-US" sz="2800" dirty="0">
                <a:solidFill>
                  <a:schemeClr val="tx1"/>
                </a:solidFill>
              </a:rPr>
              <a:t>If/when the Complainant changes their mind and notifies the Coordinator (in writing) that they wish to withdraw their complaint. </a:t>
            </a:r>
          </a:p>
          <a:p>
            <a:pPr lvl="1" algn="l">
              <a:buFont typeface="Arial" panose="020B0604020202020204" pitchFamily="34" charset="0"/>
              <a:buChar char="•"/>
            </a:pPr>
            <a:r>
              <a:rPr lang="en-US" sz="2800" dirty="0">
                <a:solidFill>
                  <a:schemeClr val="tx1"/>
                </a:solidFill>
              </a:rPr>
              <a:t>The subject/respondent is no longer a student at the school or is no longer an employee of the school. </a:t>
            </a:r>
          </a:p>
          <a:p>
            <a:pPr lvl="1" algn="l">
              <a:buFont typeface="Arial" panose="020B0604020202020204" pitchFamily="34" charset="0"/>
              <a:buChar char="•"/>
            </a:pPr>
            <a:r>
              <a:rPr lang="en-US" sz="2800" dirty="0">
                <a:solidFill>
                  <a:schemeClr val="tx1"/>
                </a:solidFill>
              </a:rPr>
              <a:t>When specific circumstances prevent the school from gathering evidence sufficient to reach a determination as to the complaint. </a:t>
            </a:r>
          </a:p>
          <a:p>
            <a:pPr lvl="1" algn="l">
              <a:buFont typeface="Arial" panose="020B0604020202020204" pitchFamily="34" charset="0"/>
              <a:buChar char="•"/>
            </a:pPr>
            <a:r>
              <a:rPr lang="en-US" sz="2800" dirty="0">
                <a:solidFill>
                  <a:schemeClr val="tx1"/>
                </a:solidFill>
              </a:rPr>
              <a:t>Give written notice to Complainant listing one of the reasons above as the basis for dismissal. </a:t>
            </a:r>
          </a:p>
          <a:p>
            <a:pPr lvl="1"/>
            <a:endParaRPr lang="en-US" dirty="0"/>
          </a:p>
        </p:txBody>
      </p:sp>
    </p:spTree>
    <p:extLst>
      <p:ext uri="{BB962C8B-B14F-4D97-AF65-F5344CB8AC3E}">
        <p14:creationId xmlns:p14="http://schemas.microsoft.com/office/powerpoint/2010/main" val="89082963"/>
      </p:ext>
    </p:extLst>
  </p:cSld>
  <p:clrMapOvr>
    <a:masterClrMapping/>
  </p:clrMapOvr>
  <p:transition spd="slow">
    <p:fade/>
  </p:transition>
</p:sld>
</file>

<file path=ppt/theme/theme1.xml><?xml version="1.0" encoding="utf-8"?>
<a:theme xmlns:a="http://schemas.openxmlformats.org/drawingml/2006/main" name="BSU_PowerPoint_Template_Op1_C">
  <a:themeElements>
    <a:clrScheme name="Custom 78">
      <a:dk1>
        <a:sysClr val="windowText" lastClr="000000"/>
      </a:dk1>
      <a:lt1>
        <a:sysClr val="window" lastClr="FFFFFF"/>
      </a:lt1>
      <a:dk2>
        <a:srgbClr val="154F37"/>
      </a:dk2>
      <a:lt2>
        <a:srgbClr val="EEECE1"/>
      </a:lt2>
      <a:accent1>
        <a:srgbClr val="5A001A"/>
      </a:accent1>
      <a:accent2>
        <a:srgbClr val="393531"/>
      </a:accent2>
      <a:accent3>
        <a:srgbClr val="684E14"/>
      </a:accent3>
      <a:accent4>
        <a:srgbClr val="4D4B48"/>
      </a:accent4>
      <a:accent5>
        <a:srgbClr val="000000"/>
      </a:accent5>
      <a:accent6>
        <a:srgbClr val="000000"/>
      </a:accent6>
      <a:hlink>
        <a:srgbClr val="005A9A"/>
      </a:hlink>
      <a:folHlink>
        <a:srgbClr val="1B45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c6dd02aa-6094-48e7-9fd1-3a4f4270196e" xsi:nil="true"/>
    <Location xmlns="c6dd02aa-6094-48e7-9fd1-3a4f4270196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26FDF23303A84B8A4E1AB437E8E736" ma:contentTypeVersion="23" ma:contentTypeDescription="Create a new document." ma:contentTypeScope="" ma:versionID="3281b949bb5f33343b75c3211ac6ccfc">
  <xsd:schema xmlns:xsd="http://www.w3.org/2001/XMLSchema" xmlns:xs="http://www.w3.org/2001/XMLSchema" xmlns:p="http://schemas.microsoft.com/office/2006/metadata/properties" xmlns:ns2="0e785149-75c2-4f5b-ae0d-fe875b6d1a87" xmlns:ns3="c6dd02aa-6094-48e7-9fd1-3a4f4270196e" targetNamespace="http://schemas.microsoft.com/office/2006/metadata/properties" ma:root="true" ma:fieldsID="b6365a3f8ea6eeb45589ca6951814280" ns2:_="" ns3:_="">
    <xsd:import namespace="0e785149-75c2-4f5b-ae0d-fe875b6d1a87"/>
    <xsd:import namespace="c6dd02aa-6094-48e7-9fd1-3a4f4270196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Date" minOccurs="0"/>
                <xsd:element ref="ns3:MediaServiceAutoKeyPoints" minOccurs="0"/>
                <xsd:element ref="ns3:MediaServiceKeyPoints" minOccurs="0"/>
                <xsd:element ref="ns3:Location" minOccurs="0"/>
                <xsd:element ref="ns3:f59191e7-c345-4f49-b7d2-5477891e4914CountryOrRegion" minOccurs="0"/>
                <xsd:element ref="ns3:f59191e7-c345-4f49-b7d2-5477891e4914State" minOccurs="0"/>
                <xsd:element ref="ns3:f59191e7-c345-4f49-b7d2-5477891e4914City" minOccurs="0"/>
                <xsd:element ref="ns3:f59191e7-c345-4f49-b7d2-5477891e4914PostalCode" minOccurs="0"/>
                <xsd:element ref="ns3:f59191e7-c345-4f49-b7d2-5477891e4914Street" minOccurs="0"/>
                <xsd:element ref="ns3:f59191e7-c345-4f49-b7d2-5477891e4914GeoLoc" minOccurs="0"/>
                <xsd:element ref="ns3:f59191e7-c345-4f49-b7d2-5477891e4914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85149-75c2-4f5b-ae0d-fe875b6d1a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dd02aa-6094-48e7-9fd1-3a4f4270196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Date" ma:index="18" nillable="true" ma:displayName="Date" ma:format="DateOnly" ma:internalName="Date">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ocation" ma:index="21" nillable="true" ma:displayName="Location" ma:format="Dropdown" ma:internalName="Location">
      <xsd:simpleType>
        <xsd:restriction base="dms:Unknown"/>
      </xsd:simpleType>
    </xsd:element>
    <xsd:element name="f59191e7-c345-4f49-b7d2-5477891e4914CountryOrRegion" ma:index="22" nillable="true" ma:displayName="Location: Country/Region" ma:internalName="CountryOrRegion" ma:readOnly="true">
      <xsd:simpleType>
        <xsd:restriction base="dms:Text"/>
      </xsd:simpleType>
    </xsd:element>
    <xsd:element name="f59191e7-c345-4f49-b7d2-5477891e4914State" ma:index="23" nillable="true" ma:displayName="Location: State" ma:internalName="State" ma:readOnly="true">
      <xsd:simpleType>
        <xsd:restriction base="dms:Text"/>
      </xsd:simpleType>
    </xsd:element>
    <xsd:element name="f59191e7-c345-4f49-b7d2-5477891e4914City" ma:index="24" nillable="true" ma:displayName="Location: City" ma:internalName="City" ma:readOnly="true">
      <xsd:simpleType>
        <xsd:restriction base="dms:Text"/>
      </xsd:simpleType>
    </xsd:element>
    <xsd:element name="f59191e7-c345-4f49-b7d2-5477891e4914PostalCode" ma:index="25" nillable="true" ma:displayName="Location: Postal Code" ma:internalName="PostalCode" ma:readOnly="true">
      <xsd:simpleType>
        <xsd:restriction base="dms:Text"/>
      </xsd:simpleType>
    </xsd:element>
    <xsd:element name="f59191e7-c345-4f49-b7d2-5477891e4914Street" ma:index="26" nillable="true" ma:displayName="Location: Street" ma:internalName="Street" ma:readOnly="true">
      <xsd:simpleType>
        <xsd:restriction base="dms:Text"/>
      </xsd:simpleType>
    </xsd:element>
    <xsd:element name="f59191e7-c345-4f49-b7d2-5477891e4914GeoLoc" ma:index="27" nillable="true" ma:displayName="Location: Coordinates" ma:internalName="GeoLoc" ma:readOnly="true">
      <xsd:simpleType>
        <xsd:restriction base="dms:Unknown"/>
      </xsd:simpleType>
    </xsd:element>
    <xsd:element name="f59191e7-c345-4f49-b7d2-5477891e4914DispName" ma:index="28" nillable="true" ma:displayName="Location: Name" ma:internalName="DispNa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86C57-BFFD-4358-A865-F0B93AE67AE6}">
  <ds:schemaRefs>
    <ds:schemaRef ds:uri="http://purl.org/dc/dcmitype/"/>
    <ds:schemaRef ds:uri="http://purl.org/dc/elements/1.1/"/>
    <ds:schemaRef ds:uri="http://www.w3.org/XML/1998/namespace"/>
    <ds:schemaRef ds:uri="http://schemas.microsoft.com/office/2006/documentManagement/types"/>
    <ds:schemaRef ds:uri="c6dd02aa-6094-48e7-9fd1-3a4f4270196e"/>
    <ds:schemaRef ds:uri="http://schemas.openxmlformats.org/package/2006/metadata/core-properties"/>
    <ds:schemaRef ds:uri="http://schemas.microsoft.com/office/2006/metadata/properties"/>
    <ds:schemaRef ds:uri="http://schemas.microsoft.com/office/infopath/2007/PartnerControls"/>
    <ds:schemaRef ds:uri="0e785149-75c2-4f5b-ae0d-fe875b6d1a87"/>
    <ds:schemaRef ds:uri="http://purl.org/dc/terms/"/>
  </ds:schemaRefs>
</ds:datastoreItem>
</file>

<file path=customXml/itemProps2.xml><?xml version="1.0" encoding="utf-8"?>
<ds:datastoreItem xmlns:ds="http://schemas.openxmlformats.org/officeDocument/2006/customXml" ds:itemID="{17E114FE-BF96-4C25-8120-AC87ADF0C2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785149-75c2-4f5b-ae0d-fe875b6d1a87"/>
    <ds:schemaRef ds:uri="c6dd02aa-6094-48e7-9fd1-3a4f42701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CCE179-8E9E-4F8D-B94C-C461FC2F89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BSU_PowerPoint_Template_Op1_C.potx</Template>
  <TotalTime>1993</TotalTime>
  <Words>1529</Words>
  <Application>Microsoft Office PowerPoint</Application>
  <PresentationFormat>On-screen Show (4:3)</PresentationFormat>
  <Paragraphs>235</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Courier New</vt:lpstr>
      <vt:lpstr>Georgia</vt:lpstr>
      <vt:lpstr>Times New Roman</vt:lpstr>
      <vt:lpstr>Wingdings</vt:lpstr>
      <vt:lpstr>BSU_PowerPoint_Template_Op1_C</vt:lpstr>
      <vt:lpstr>Title IX Coordinators, Investigators &amp; Decision Makers</vt:lpstr>
      <vt:lpstr>The Big Picture </vt:lpstr>
      <vt:lpstr>Philosophy</vt:lpstr>
      <vt:lpstr>Overview of Title IX Roles</vt:lpstr>
      <vt:lpstr>Four Positions</vt:lpstr>
      <vt:lpstr>Coordinator </vt:lpstr>
      <vt:lpstr>Formal Complaint</vt:lpstr>
      <vt:lpstr>Mandatory Dismissal</vt:lpstr>
      <vt:lpstr>Permissive Dismissal</vt:lpstr>
      <vt:lpstr>Post-Dismissal </vt:lpstr>
      <vt:lpstr>Notices</vt:lpstr>
      <vt:lpstr>Supports </vt:lpstr>
      <vt:lpstr>Student Respondent </vt:lpstr>
      <vt:lpstr>Employee Respondent</vt:lpstr>
      <vt:lpstr>Data Privacy </vt:lpstr>
      <vt:lpstr>Complainant’s Identity</vt:lpstr>
      <vt:lpstr>Investigator </vt:lpstr>
      <vt:lpstr>Unbiased and Objective</vt:lpstr>
      <vt:lpstr>*New Requirements</vt:lpstr>
      <vt:lpstr>*New Requirements</vt:lpstr>
      <vt:lpstr>*New Requirements </vt:lpstr>
      <vt:lpstr>Preserve Evidence</vt:lpstr>
      <vt:lpstr>Be Prepared</vt:lpstr>
      <vt:lpstr>Strategic Witness Order</vt:lpstr>
      <vt:lpstr>Accurate Notes</vt:lpstr>
      <vt:lpstr>Purposeful Questioning</vt:lpstr>
      <vt:lpstr>Assess Credibility</vt:lpstr>
      <vt:lpstr>The Report</vt:lpstr>
      <vt:lpstr>Determination of Responsibility </vt:lpstr>
      <vt:lpstr>After the Investigation</vt:lpstr>
      <vt:lpstr>Evidence</vt:lpstr>
      <vt:lpstr>Report </vt:lpstr>
      <vt:lpstr>Report</vt:lpstr>
      <vt:lpstr>Appeal Decision Maker </vt:lpstr>
      <vt:lpstr>Basis for Appeal </vt:lpstr>
      <vt:lpstr>Appeal </vt:lpstr>
      <vt:lpstr>Return to the Big Picture</vt:lpstr>
      <vt:lpstr>Other Required Reports</vt:lpstr>
      <vt:lpstr>Questions?</vt:lpstr>
      <vt:lpstr>PowerPoint Presentation</vt:lpstr>
    </vt:vector>
  </TitlesOfParts>
  <Company>Red Zest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 Nienow</dc:creator>
  <cp:lastModifiedBy>Abby Polzine</cp:lastModifiedBy>
  <cp:revision>74</cp:revision>
  <cp:lastPrinted>2017-03-08T14:45:14Z</cp:lastPrinted>
  <dcterms:created xsi:type="dcterms:W3CDTF">2012-08-22T16:50:58Z</dcterms:created>
  <dcterms:modified xsi:type="dcterms:W3CDTF">2020-09-10T20:31:29Z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0x0101007426FDF23303A84B8A4E1AB437E8E736</vt:lpwstr>
  </property>
</Properties>
</file>